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314" r:id="rId4"/>
    <p:sldId id="315" r:id="rId5"/>
    <p:sldId id="257" r:id="rId6"/>
    <p:sldId id="288" r:id="rId7"/>
    <p:sldId id="292" r:id="rId8"/>
    <p:sldId id="261" r:id="rId9"/>
    <p:sldId id="293" r:id="rId10"/>
    <p:sldId id="316" r:id="rId11"/>
    <p:sldId id="317" r:id="rId12"/>
    <p:sldId id="513" r:id="rId13"/>
    <p:sldId id="318" r:id="rId14"/>
    <p:sldId id="319" r:id="rId15"/>
    <p:sldId id="515" r:id="rId16"/>
    <p:sldId id="320" r:id="rId17"/>
    <p:sldId id="284" r:id="rId18"/>
    <p:sldId id="322" r:id="rId19"/>
    <p:sldId id="323" r:id="rId20"/>
    <p:sldId id="324" r:id="rId21"/>
    <p:sldId id="294" r:id="rId22"/>
    <p:sldId id="325" r:id="rId23"/>
    <p:sldId id="295" r:id="rId24"/>
    <p:sldId id="301" r:id="rId25"/>
    <p:sldId id="296" r:id="rId26"/>
    <p:sldId id="379" r:id="rId27"/>
    <p:sldId id="380" r:id="rId28"/>
    <p:sldId id="302" r:id="rId29"/>
    <p:sldId id="517" r:id="rId30"/>
    <p:sldId id="512" r:id="rId31"/>
    <p:sldId id="406" r:id="rId32"/>
    <p:sldId id="384" r:id="rId33"/>
    <p:sldId id="436" r:id="rId34"/>
    <p:sldId id="438" r:id="rId35"/>
    <p:sldId id="390" r:id="rId36"/>
    <p:sldId id="447" r:id="rId37"/>
    <p:sldId id="381" r:id="rId38"/>
    <p:sldId id="518" r:id="rId39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Carmen Alen Garabato" initials="MCAG" lastIdx="1" clrIdx="0">
    <p:extLst>
      <p:ext uri="{19B8F6BF-5375-455C-9EA6-DF929625EA0E}">
        <p15:presenceInfo xmlns:p15="http://schemas.microsoft.com/office/powerpoint/2012/main" userId="S-1-5-21-911706712-4000059242-3648800617-32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02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1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073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73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44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03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93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924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03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32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94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1E32A-72DD-4EF7-A163-6E1B118FC392}" type="datetimeFigureOut">
              <a:rPr lang="fr-FR" smtClean="0"/>
              <a:t>23/03/2025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13A2D-1AC0-4B0F-BFD3-7F26BA1E3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59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86759" y="1216247"/>
            <a:ext cx="9618482" cy="3156022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'</a:t>
            </a:r>
            <a:r>
              <a:rPr lang="fr-FR" b="0" i="1" u="none" strike="noStrike" baseline="0" dirty="0" err="1">
                <a:solidFill>
                  <a:srgbClr val="7030A0"/>
                </a:solidFill>
                <a:latin typeface="Calibri" panose="020F0502020204030204" pitchFamily="34" charset="0"/>
              </a:rPr>
              <a:t>Terroirisation</a:t>
            </a:r>
            <a:r>
              <a:rPr lang="fr-FR" b="0" i="1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' </a:t>
            </a:r>
            <a: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à travers la langue</a:t>
            </a:r>
            <a:b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fr-FR" b="0" i="1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vs. </a:t>
            </a:r>
            <a:br>
              <a:rPr lang="fr-FR" b="0" i="1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'</a:t>
            </a:r>
            <a:r>
              <a:rPr lang="fr-FR" b="0" i="1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marchandisation' </a:t>
            </a:r>
            <a: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de la langue	</a:t>
            </a:r>
            <a:br>
              <a:rPr lang="fr-FR" b="0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</a:br>
            <a:endParaRPr lang="fr-FR" sz="4900" dirty="0">
              <a:solidFill>
                <a:srgbClr val="7030A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43780" y="4210253"/>
            <a:ext cx="9144000" cy="781051"/>
          </a:xfrm>
        </p:spPr>
        <p:txBody>
          <a:bodyPr/>
          <a:lstStyle/>
          <a:p>
            <a:r>
              <a:rPr lang="fr-FR" b="1" dirty="0"/>
              <a:t>Carmen Alén Garabato</a:t>
            </a:r>
            <a:br>
              <a:rPr lang="fr-FR" b="1" dirty="0"/>
            </a:br>
            <a:r>
              <a:rPr lang="fr-FR" i="1" dirty="0"/>
              <a:t>Université Paul-Valéry Montpellier 3, DIPRALANG – EA 739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8A68DB-59FF-47F1-8648-B6412D0F2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13" y="5155283"/>
            <a:ext cx="2758440" cy="1600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25BC25-21AE-4685-AB41-11C7E8078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685" y="5561814"/>
            <a:ext cx="1529633" cy="9723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C84B73-3334-4FF2-88E2-F1676E05C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0047" y="5567556"/>
            <a:ext cx="1825767" cy="96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2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A676DF-87A7-4B3C-A989-B7D838A7E9A7}"/>
              </a:ext>
            </a:extLst>
          </p:cNvPr>
          <p:cNvSpPr/>
          <p:nvPr/>
        </p:nvSpPr>
        <p:spPr>
          <a:xfrm>
            <a:off x="637951" y="219315"/>
            <a:ext cx="106963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/>
              <a:t>Dans </a:t>
            </a:r>
            <a:r>
              <a:rPr lang="fr-FR" sz="2000" dirty="0">
                <a:solidFill>
                  <a:srgbClr val="7030A0"/>
                </a:solidFill>
              </a:rPr>
              <a:t>l’imaginaire des locuteurs </a:t>
            </a:r>
            <a:r>
              <a:rPr lang="fr-FR" sz="2000" dirty="0"/>
              <a:t>des langues en situation de minoration tout comme dans l’imaginaire des locuteurs des langues dominantes, l’association langue minorée-économie/marché ne va pas de soi…. Lorsque l’on évoque ces secteurs de l’activité sociale, imprégnés par des idéologies dont l’objectif est l’obtention d’un profit matériel, ce sont les langues </a:t>
            </a:r>
            <a:r>
              <a:rPr lang="fr-FR" sz="2000" dirty="0">
                <a:solidFill>
                  <a:srgbClr val="7030A0"/>
                </a:solidFill>
              </a:rPr>
              <a:t>hyper‑centrale </a:t>
            </a:r>
            <a:r>
              <a:rPr lang="fr-FR" sz="2000" dirty="0"/>
              <a:t>(l’anglais) et </a:t>
            </a:r>
            <a:r>
              <a:rPr lang="fr-FR" sz="2000" dirty="0">
                <a:solidFill>
                  <a:srgbClr val="7030A0"/>
                </a:solidFill>
              </a:rPr>
              <a:t>super‑centrales </a:t>
            </a:r>
            <a:r>
              <a:rPr lang="fr-FR" sz="2000" dirty="0"/>
              <a:t>(le français, l’espagnol, l’arabe, le chinois…) du </a:t>
            </a:r>
            <a:r>
              <a:rPr lang="fr-FR" sz="2000" dirty="0">
                <a:solidFill>
                  <a:srgbClr val="7030A0"/>
                </a:solidFill>
              </a:rPr>
              <a:t>modèle gravitationnel </a:t>
            </a:r>
            <a:r>
              <a:rPr lang="fr-FR" sz="2000" dirty="0"/>
              <a:t>élaboré para A. De Swann (1993) et complété par L.J. Calvet (1999), qui nous viennent à l’esprit.</a:t>
            </a:r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4F71F3-D0EB-45F6-8F62-31E35565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2" y="2345850"/>
            <a:ext cx="3362325" cy="439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716920-66C7-4422-BE82-19A0FC134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665" y="2896971"/>
            <a:ext cx="58769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FBA82E-FEA9-491C-926D-3A8E16B58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5810"/>
            <a:ext cx="10515600" cy="5376453"/>
          </a:xfrm>
        </p:spPr>
        <p:txBody>
          <a:bodyPr>
            <a:normAutofit/>
          </a:bodyPr>
          <a:lstStyle/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sz="3600" dirty="0"/>
              <a:t>Cependant, les </a:t>
            </a:r>
            <a:r>
              <a:rPr lang="fr-FR" sz="3600" b="1" dirty="0">
                <a:solidFill>
                  <a:srgbClr val="7030A0"/>
                </a:solidFill>
              </a:rPr>
              <a:t>stratégies commerciales </a:t>
            </a:r>
            <a:r>
              <a:rPr lang="fr-FR" sz="3600" dirty="0"/>
              <a:t>qui mettent en scène une langue régionale/locale sont relativement nombreuses et très variées. Elles répondent à des </a:t>
            </a:r>
            <a:r>
              <a:rPr lang="fr-FR" sz="3600" b="1" dirty="0">
                <a:solidFill>
                  <a:srgbClr val="7030A0"/>
                </a:solidFill>
              </a:rPr>
              <a:t>objectifs divers </a:t>
            </a:r>
            <a:r>
              <a:rPr lang="fr-FR" sz="3600" dirty="0"/>
              <a:t>(le profit économique n’étant pas toujours prioritaire), poursuivis par différents acteurs (</a:t>
            </a:r>
            <a:r>
              <a:rPr lang="fr-FR" sz="3600" b="1" dirty="0">
                <a:solidFill>
                  <a:srgbClr val="7030A0"/>
                </a:solidFill>
              </a:rPr>
              <a:t>institutionnels</a:t>
            </a:r>
            <a:r>
              <a:rPr lang="fr-FR" sz="3600" dirty="0">
                <a:solidFill>
                  <a:srgbClr val="7030A0"/>
                </a:solidFill>
              </a:rPr>
              <a:t>, </a:t>
            </a:r>
            <a:r>
              <a:rPr lang="fr-FR" sz="3600" b="1" dirty="0">
                <a:solidFill>
                  <a:srgbClr val="7030A0"/>
                </a:solidFill>
              </a:rPr>
              <a:t>privés</a:t>
            </a:r>
            <a:r>
              <a:rPr lang="fr-FR" sz="3600" dirty="0"/>
              <a:t>, </a:t>
            </a:r>
            <a:r>
              <a:rPr lang="fr-FR" sz="3600" b="1" dirty="0">
                <a:solidFill>
                  <a:srgbClr val="7030A0"/>
                </a:solidFill>
              </a:rPr>
              <a:t>associatifs</a:t>
            </a:r>
            <a:r>
              <a:rPr lang="fr-FR" sz="3600" dirty="0"/>
              <a:t>…), et dont </a:t>
            </a:r>
            <a:r>
              <a:rPr lang="fr-FR" sz="3600" b="1" dirty="0">
                <a:solidFill>
                  <a:srgbClr val="7030A0"/>
                </a:solidFill>
              </a:rPr>
              <a:t>l’impact sur les dynamiques diglossiques </a:t>
            </a:r>
            <a:r>
              <a:rPr lang="fr-FR" sz="3600" dirty="0"/>
              <a:t>des langues minor(</a:t>
            </a:r>
            <a:r>
              <a:rPr lang="fr-FR" sz="3600" dirty="0" err="1"/>
              <a:t>is</a:t>
            </a:r>
            <a:r>
              <a:rPr lang="fr-FR" sz="3600" dirty="0"/>
              <a:t>)</a:t>
            </a:r>
            <a:r>
              <a:rPr lang="fr-FR" sz="3600" dirty="0" err="1"/>
              <a:t>ées</a:t>
            </a:r>
            <a:r>
              <a:rPr lang="fr-FR" sz="3600" dirty="0"/>
              <a:t> est d’intensité et de nature variées.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3700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39F1AC-8D48-4B0D-873A-9D1154AEF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7583"/>
            <a:ext cx="10515600" cy="5479379"/>
          </a:xfrm>
        </p:spPr>
        <p:txBody>
          <a:bodyPr/>
          <a:lstStyle/>
          <a:p>
            <a:pPr algn="just"/>
            <a:r>
              <a:rPr lang="fr-FR" dirty="0"/>
              <a:t>Cet article propose une réflexion faite à partir de plusieurs exemples issus de mes recherches récentes sur des situations de contact‑conflit de langues en Espagne (</a:t>
            </a:r>
            <a:r>
              <a:rPr lang="fr-FR" b="1" dirty="0"/>
              <a:t>asturien, catalan, galicien</a:t>
            </a:r>
            <a:r>
              <a:rPr lang="fr-FR" dirty="0"/>
              <a:t>), et en France (</a:t>
            </a:r>
            <a:r>
              <a:rPr lang="fr-FR" b="1" dirty="0"/>
              <a:t>occitan</a:t>
            </a:r>
            <a:r>
              <a:rPr lang="fr-FR" dirty="0"/>
              <a:t>). </a:t>
            </a:r>
          </a:p>
          <a:p>
            <a:pPr algn="just"/>
            <a:endParaRPr lang="fr-FR" dirty="0"/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/>
              <a:t>La présence de ces langues dans l’affichage public commercial est l’un des symptômes qui permet d’observer aussi bien leur </a:t>
            </a:r>
            <a:r>
              <a:rPr lang="fr-FR" b="1" dirty="0">
                <a:solidFill>
                  <a:srgbClr val="7030A0"/>
                </a:solidFill>
              </a:rPr>
              <a:t>vitalité ethno-sociolinguistique</a:t>
            </a:r>
            <a:r>
              <a:rPr lang="fr-FR" dirty="0"/>
              <a:t> que le moment de la </a:t>
            </a:r>
            <a:r>
              <a:rPr lang="fr-FR" b="1" dirty="0">
                <a:solidFill>
                  <a:srgbClr val="7030A0"/>
                </a:solidFill>
              </a:rPr>
              <a:t>dynamique de minor(</a:t>
            </a:r>
            <a:r>
              <a:rPr lang="fr-FR" b="1" dirty="0" err="1">
                <a:solidFill>
                  <a:srgbClr val="7030A0"/>
                </a:solidFill>
              </a:rPr>
              <a:t>is</a:t>
            </a:r>
            <a:r>
              <a:rPr lang="fr-FR" b="1" dirty="0">
                <a:solidFill>
                  <a:srgbClr val="7030A0"/>
                </a:solidFill>
              </a:rPr>
              <a:t>)</a:t>
            </a:r>
            <a:r>
              <a:rPr lang="fr-FR" b="1" dirty="0" err="1">
                <a:solidFill>
                  <a:srgbClr val="7030A0"/>
                </a:solidFill>
              </a:rPr>
              <a:t>ation</a:t>
            </a:r>
            <a:r>
              <a:rPr lang="fr-FR" b="1" dirty="0">
                <a:solidFill>
                  <a:srgbClr val="7030A0"/>
                </a:solidFill>
              </a:rPr>
              <a:t> </a:t>
            </a:r>
            <a:r>
              <a:rPr lang="fr-FR" dirty="0"/>
              <a:t>dans lequel elles se trouvent, concernant aussi bien les </a:t>
            </a:r>
            <a:r>
              <a:rPr lang="fr-FR" dirty="0">
                <a:solidFill>
                  <a:srgbClr val="7030A0"/>
                </a:solidFill>
              </a:rPr>
              <a:t>usages</a:t>
            </a:r>
            <a:r>
              <a:rPr lang="fr-FR" dirty="0"/>
              <a:t> que les </a:t>
            </a:r>
            <a:r>
              <a:rPr lang="fr-FR" dirty="0">
                <a:solidFill>
                  <a:srgbClr val="7030A0"/>
                </a:solidFill>
              </a:rPr>
              <a:t>représentations sociolinguistiques </a:t>
            </a:r>
            <a:r>
              <a:rPr lang="fr-FR" dirty="0"/>
              <a:t>(cf. </a:t>
            </a:r>
            <a:r>
              <a:rPr lang="fr-FR" dirty="0" err="1"/>
              <a:t>Alén</a:t>
            </a:r>
            <a:r>
              <a:rPr lang="fr-FR" dirty="0"/>
              <a:t> Garabato 2008, 2009, 2016, 2018, 2020, 2021a).</a:t>
            </a:r>
          </a:p>
        </p:txBody>
      </p:sp>
    </p:spTree>
    <p:extLst>
      <p:ext uri="{BB962C8B-B14F-4D97-AF65-F5344CB8AC3E}">
        <p14:creationId xmlns:p14="http://schemas.microsoft.com/office/powerpoint/2010/main" val="3820968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Les langues minor(</a:t>
            </a:r>
            <a:r>
              <a:rPr lang="fr-FR" b="1" dirty="0" err="1"/>
              <a:t>is</a:t>
            </a:r>
            <a:r>
              <a:rPr lang="fr-FR" b="1" dirty="0"/>
              <a:t>)</a:t>
            </a:r>
            <a:r>
              <a:rPr lang="fr-FR" b="1" dirty="0" err="1"/>
              <a:t>ées</a:t>
            </a:r>
            <a:r>
              <a:rPr lang="fr-FR" b="1" dirty="0"/>
              <a:t> face au marché:</a:t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5035" y="1319754"/>
            <a:ext cx="11265031" cy="50999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fr-FR" b="1" dirty="0"/>
          </a:p>
          <a:p>
            <a:pPr marL="514350" lvl="0" indent="-514350">
              <a:buFont typeface="+mj-lt"/>
              <a:buAutoNum type="arabicPeriod"/>
            </a:pPr>
            <a:r>
              <a:rPr lang="fr-FR" sz="4000" b="1" i="1" dirty="0">
                <a:sym typeface="Wingdings" panose="05000000000000000000" pitchFamily="2" charset="2"/>
              </a:rPr>
              <a:t> </a:t>
            </a:r>
            <a:r>
              <a:rPr lang="fr-FR" sz="4000" b="1" i="1" dirty="0"/>
              <a:t>normalisation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4000" b="1" i="1" dirty="0"/>
              <a:t>glocalisation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4000" b="1" i="1" dirty="0"/>
              <a:t>marchandisation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4000" b="1" i="1" dirty="0" err="1">
                <a:sym typeface="Wingdings" panose="05000000000000000000" pitchFamily="2" charset="2"/>
              </a:rPr>
              <a:t>folklorisation</a:t>
            </a:r>
            <a:r>
              <a:rPr lang="fr-FR" sz="4000" b="1" i="1" dirty="0"/>
              <a:t> </a:t>
            </a:r>
            <a:r>
              <a:rPr lang="fr-FR" b="1" i="1" dirty="0"/>
              <a:t>(patrimonialisation atone)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4000" b="1" i="1" dirty="0">
                <a:sym typeface="Wingdings" panose="05000000000000000000" pitchFamily="2" charset="2"/>
              </a:rPr>
              <a:t>(auto)c</a:t>
            </a:r>
            <a:r>
              <a:rPr lang="fr-FR" sz="4000" b="1" i="1" dirty="0"/>
              <a:t>élébration identitaire </a:t>
            </a:r>
            <a:r>
              <a:rPr lang="fr-FR" sz="3200" b="1" i="1" dirty="0"/>
              <a:t>(une certaine patrimonialisation dynamique)</a:t>
            </a:r>
            <a:endParaRPr lang="es-ES_tradnl" sz="3200" dirty="0"/>
          </a:p>
          <a:p>
            <a:pPr marL="514350" lvl="0" indent="-514350">
              <a:buFont typeface="+mj-lt"/>
              <a:buAutoNum type="arabicPeriod"/>
            </a:pPr>
            <a:r>
              <a:rPr lang="fr-FR" sz="4800" b="1" i="1" u="sng" dirty="0">
                <a:solidFill>
                  <a:srgbClr val="7030A0"/>
                </a:solidFill>
              </a:rPr>
              <a:t> </a:t>
            </a:r>
            <a:r>
              <a:rPr lang="fr-FR" sz="4800" b="1" i="1" u="sng" dirty="0" err="1">
                <a:solidFill>
                  <a:srgbClr val="7030A0"/>
                </a:solidFill>
              </a:rPr>
              <a:t>terroirisation</a:t>
            </a:r>
            <a:endParaRPr lang="fr-FR" sz="4800" b="1" i="1" u="sng" dirty="0">
              <a:solidFill>
                <a:srgbClr val="7030A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es-ES_tradnl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60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fr-FR" b="1" dirty="0"/>
              <a:t>Stratégies commerciales </a:t>
            </a:r>
            <a:r>
              <a:rPr lang="fr-FR" b="1" i="1" dirty="0"/>
              <a:t>de </a:t>
            </a:r>
            <a:r>
              <a:rPr lang="fr-FR" b="1" i="1" dirty="0">
                <a:solidFill>
                  <a:srgbClr val="7030A0"/>
                </a:solidFill>
              </a:rPr>
              <a:t>normalisation</a:t>
            </a:r>
            <a:r>
              <a:rPr lang="fr-FR" b="1" dirty="0">
                <a:solidFill>
                  <a:srgbClr val="7030A0"/>
                </a:solidFill>
              </a:rPr>
              <a:t>  </a:t>
            </a:r>
            <a:endParaRPr lang="es-ES_tradnl" b="1" dirty="0">
              <a:solidFill>
                <a:srgbClr val="7030A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76" y="2457701"/>
            <a:ext cx="3559715" cy="30469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BF29E5-8D14-4F97-A067-A8DCFFB8446B}"/>
              </a:ext>
            </a:extLst>
          </p:cNvPr>
          <p:cNvSpPr txBox="1"/>
          <p:nvPr/>
        </p:nvSpPr>
        <p:spPr>
          <a:xfrm>
            <a:off x="599767" y="1960562"/>
            <a:ext cx="2723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Galice (</a:t>
            </a:r>
            <a:r>
              <a:rPr lang="fr-FR" b="1" dirty="0"/>
              <a:t>galicien</a:t>
            </a:r>
            <a:r>
              <a:rPr lang="fr-FR" dirty="0"/>
              <a:t> – espagnol)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17CE20-ED4D-40BF-AA44-D51832B87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60" y="1690688"/>
            <a:ext cx="5006340" cy="26212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872548-E775-43B6-866E-76092E2B8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2660" y="2141855"/>
            <a:ext cx="3086100" cy="43510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9" t="7518" r="13646" b="27237"/>
          <a:stretch/>
        </p:blipFill>
        <p:spPr>
          <a:xfrm>
            <a:off x="7537524" y="4151400"/>
            <a:ext cx="1862222" cy="27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9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7956" y="960920"/>
            <a:ext cx="10515600" cy="5076086"/>
          </a:xfrm>
        </p:spPr>
        <p:txBody>
          <a:bodyPr>
            <a:normAutofit/>
          </a:bodyPr>
          <a:lstStyle/>
          <a:p>
            <a:pPr lvl="1"/>
            <a:r>
              <a:rPr lang="fr-FR" sz="4000" dirty="0"/>
              <a:t>Politiques de </a:t>
            </a:r>
            <a:r>
              <a:rPr lang="fr-FR" sz="4000" i="1" dirty="0"/>
              <a:t>par en haut </a:t>
            </a:r>
          </a:p>
          <a:p>
            <a:pPr lvl="3"/>
            <a:r>
              <a:rPr lang="fr-FR" sz="3200" i="1" dirty="0"/>
              <a:t>Encouragement, mise à disposition de moyens économiques.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fr-FR" sz="3200" i="1" dirty="0"/>
              <a:t>Langue « normée », « académique » 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fr-FR" sz="3200" i="1" dirty="0"/>
              <a:t>Représentations associées à la modernité/normalité</a:t>
            </a:r>
          </a:p>
          <a:p>
            <a:pPr lvl="4">
              <a:buFont typeface="Wingdings" panose="05000000000000000000" pitchFamily="2" charset="2"/>
              <a:buChar char="ü"/>
            </a:pPr>
            <a:endParaRPr lang="fr-FR" sz="3200" i="1" dirty="0"/>
          </a:p>
          <a:p>
            <a:pPr marL="1828800" lvl="4" indent="0">
              <a:buNone/>
            </a:pPr>
            <a:endParaRPr lang="fr-FR" sz="2800" i="1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1828800" lvl="4" indent="0">
              <a:buNone/>
            </a:pPr>
            <a:endParaRPr lang="fr-FR" sz="2800" i="1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1828800" lvl="4" indent="0">
              <a:buNone/>
            </a:pPr>
            <a:r>
              <a:rPr lang="fr-FR" sz="2800" i="1" dirty="0">
                <a:solidFill>
                  <a:srgbClr val="7030A0"/>
                </a:solidFill>
                <a:sym typeface="Wingdings" panose="05000000000000000000" pitchFamily="2" charset="2"/>
              </a:rPr>
              <a:t>L’objectif est plus </a:t>
            </a:r>
            <a:r>
              <a:rPr lang="fr-FR" sz="2800" i="1" u="sng" dirty="0">
                <a:solidFill>
                  <a:srgbClr val="7030A0"/>
                </a:solidFill>
                <a:sym typeface="Wingdings" panose="05000000000000000000" pitchFamily="2" charset="2"/>
              </a:rPr>
              <a:t>politique(-linguistique) </a:t>
            </a:r>
            <a:r>
              <a:rPr lang="fr-FR" sz="2800" i="1" dirty="0">
                <a:solidFill>
                  <a:srgbClr val="7030A0"/>
                </a:solidFill>
                <a:sym typeface="Wingdings" panose="05000000000000000000" pitchFamily="2" charset="2"/>
              </a:rPr>
              <a:t>que </a:t>
            </a:r>
            <a:r>
              <a:rPr lang="fr-FR" sz="2800" i="1" u="sng" dirty="0">
                <a:solidFill>
                  <a:srgbClr val="7030A0"/>
                </a:solidFill>
                <a:sym typeface="Wingdings" panose="05000000000000000000" pitchFamily="2" charset="2"/>
              </a:rPr>
              <a:t>commercial</a:t>
            </a:r>
          </a:p>
          <a:p>
            <a:pPr marL="1828800" lvl="4" indent="0">
              <a:buNone/>
            </a:pPr>
            <a:endParaRPr lang="fr-FR" sz="2800" i="1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1828800" lvl="4" indent="0">
              <a:buNone/>
            </a:pPr>
            <a:endParaRPr lang="fr-FR" sz="2800" i="1" dirty="0">
              <a:solidFill>
                <a:srgbClr val="7030A0"/>
              </a:solidFill>
            </a:endParaRPr>
          </a:p>
          <a:p>
            <a:pPr lvl="4"/>
            <a:endParaRPr lang="fr-FR" sz="2400" i="1" dirty="0"/>
          </a:p>
          <a:p>
            <a:pPr lvl="4"/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99729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2. Stratégies de </a:t>
            </a:r>
            <a:r>
              <a:rPr lang="fr-FR" b="1" i="1" dirty="0" err="1"/>
              <a:t>glocalisation</a:t>
            </a:r>
            <a:r>
              <a:rPr lang="fr-FR" b="1" i="1" dirty="0"/>
              <a:t>, </a:t>
            </a:r>
            <a:r>
              <a:rPr lang="fr-FR" dirty="0"/>
              <a:t> adoptées par les grandes entreprises (multinationales)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481" y="4647414"/>
            <a:ext cx="3610822" cy="22105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920" t="-2035" r="12143" b="14396"/>
          <a:stretch/>
        </p:blipFill>
        <p:spPr>
          <a:xfrm>
            <a:off x="474968" y="1940326"/>
            <a:ext cx="2953528" cy="25781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740" y="1940326"/>
            <a:ext cx="5095652" cy="216036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864" y="4518520"/>
            <a:ext cx="4415608" cy="20061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912D6A-A5BF-4C83-BBC5-C548B36442CF}"/>
              </a:ext>
            </a:extLst>
          </p:cNvPr>
          <p:cNvSpPr txBox="1"/>
          <p:nvPr/>
        </p:nvSpPr>
        <p:spPr>
          <a:xfrm>
            <a:off x="455807" y="1690688"/>
            <a:ext cx="2972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Asturies (</a:t>
            </a:r>
            <a:r>
              <a:rPr lang="fr-FR" b="1" dirty="0"/>
              <a:t>asturien</a:t>
            </a:r>
            <a:r>
              <a:rPr lang="fr-FR" dirty="0"/>
              <a:t> – espagnol) </a:t>
            </a:r>
          </a:p>
        </p:txBody>
      </p:sp>
    </p:spTree>
    <p:extLst>
      <p:ext uri="{BB962C8B-B14F-4D97-AF65-F5344CB8AC3E}">
        <p14:creationId xmlns:p14="http://schemas.microsoft.com/office/powerpoint/2010/main" val="8096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3600" dirty="0"/>
              <a:t>Stratégie de marketing </a:t>
            </a:r>
          </a:p>
          <a:p>
            <a:r>
              <a:rPr lang="fr-FR" sz="3600" dirty="0"/>
              <a:t>Mise en valeur de l’identité bilingue des Asturiens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200" dirty="0"/>
              <a:t>Empathie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200" dirty="0"/>
              <a:t>Recours minimal à la langue asturienne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rgbClr val="7030A0"/>
                </a:solidFill>
              </a:rPr>
              <a:t>Non prise en compte de la valeur patrimoniale de la langue-culture</a:t>
            </a:r>
          </a:p>
          <a:p>
            <a:pPr lvl="2">
              <a:buFont typeface="Wingdings" panose="05000000000000000000" pitchFamily="2" charset="2"/>
              <a:buChar char="ü"/>
            </a:pPr>
            <a:endParaRPr lang="fr-FR" sz="3200" dirty="0">
              <a:solidFill>
                <a:srgbClr val="7030A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endParaRPr lang="fr-FR" sz="3200" dirty="0">
              <a:solidFill>
                <a:srgbClr val="7030A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rgbClr val="7030A0"/>
                </a:solidFill>
              </a:rPr>
              <a:t>Objectif purement </a:t>
            </a:r>
            <a:r>
              <a:rPr lang="fr-FR" sz="3200" u="sng" dirty="0">
                <a:solidFill>
                  <a:srgbClr val="7030A0"/>
                </a:solidFill>
              </a:rPr>
              <a:t>commercial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961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2D2322-C3C1-4699-81EA-410D33145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9886"/>
            <a:ext cx="10515600" cy="1325563"/>
          </a:xfrm>
        </p:spPr>
        <p:txBody>
          <a:bodyPr>
            <a:noAutofit/>
          </a:bodyPr>
          <a:lstStyle/>
          <a:p>
            <a:r>
              <a:rPr lang="fr-FR" spc="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La</a:t>
            </a:r>
            <a:r>
              <a:rPr lang="fr-FR" spc="9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spc="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marchandisation</a:t>
            </a:r>
            <a:r>
              <a:rPr lang="fr-FR" spc="9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pc="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lang="fr-FR" spc="9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pc="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langues-cultures</a:t>
            </a:r>
            <a:r>
              <a:rPr lang="fr-FR" spc="9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régionales</a:t>
            </a:r>
            <a:br>
              <a:rPr lang="fr-FR" spc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04E8A2-6087-4924-A68A-335FD9BD62C5}"/>
              </a:ext>
            </a:extLst>
          </p:cNvPr>
          <p:cNvSpPr txBox="1"/>
          <p:nvPr/>
        </p:nvSpPr>
        <p:spPr>
          <a:xfrm>
            <a:off x="917820" y="1690688"/>
            <a:ext cx="105156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La </a:t>
            </a:r>
            <a:r>
              <a:rPr lang="fr-FR" sz="2800" dirty="0">
                <a:solidFill>
                  <a:srgbClr val="7030A0"/>
                </a:solidFill>
              </a:rPr>
              <a:t>marchandisation</a:t>
            </a:r>
            <a:r>
              <a:rPr lang="fr-FR" sz="2800" dirty="0"/>
              <a:t> (</a:t>
            </a:r>
            <a:r>
              <a:rPr lang="fr-FR" sz="2800" i="1" dirty="0" err="1">
                <a:solidFill>
                  <a:srgbClr val="7030A0"/>
                </a:solidFill>
              </a:rPr>
              <a:t>commodification</a:t>
            </a:r>
            <a:r>
              <a:rPr lang="fr-FR" sz="2800" dirty="0"/>
              <a:t> en anglais) est une tendance identifiée dans les études concernant la société néolibérale, dans laquelle les biens, les services sont des « </a:t>
            </a:r>
            <a:r>
              <a:rPr lang="fr-FR" sz="2800" dirty="0">
                <a:solidFill>
                  <a:srgbClr val="7030A0"/>
                </a:solidFill>
              </a:rPr>
              <a:t>marchandises</a:t>
            </a:r>
            <a:r>
              <a:rPr lang="fr-FR" sz="2800" dirty="0"/>
              <a:t> » que l’on achète ou que l’on vend. </a:t>
            </a:r>
          </a:p>
          <a:p>
            <a:endParaRPr lang="fr-FR" sz="2800" dirty="0"/>
          </a:p>
          <a:p>
            <a:r>
              <a:rPr lang="fr-FR" sz="2800" dirty="0"/>
              <a:t>Dans certaines situations la langue devient aussi un objet du marché, comme le signale M. Heller,</a:t>
            </a:r>
          </a:p>
          <a:p>
            <a:pPr marL="268288"/>
            <a:r>
              <a:rPr lang="fr-FR" sz="2400" dirty="0"/>
              <a:t>« </a:t>
            </a:r>
            <a:r>
              <a:rPr lang="fr-FR" sz="2400" b="1" dirty="0"/>
              <a:t>L’identité authentique et la compétence langagière </a:t>
            </a:r>
            <a:r>
              <a:rPr lang="fr-FR" sz="2400" dirty="0"/>
              <a:t>deviennent deux ressources que l’on peut traiter comme des </a:t>
            </a:r>
            <a:r>
              <a:rPr lang="fr-FR" sz="2400" b="1" dirty="0"/>
              <a:t>biens </a:t>
            </a:r>
            <a:r>
              <a:rPr lang="fr-FR" sz="2400" dirty="0"/>
              <a:t>d’échange sur le </a:t>
            </a:r>
            <a:r>
              <a:rPr lang="fr-FR" sz="2400" b="1" dirty="0"/>
              <a:t>marché de la nouvelle économie mondialisée</a:t>
            </a:r>
            <a:r>
              <a:rPr lang="fr-FR" sz="2400" dirty="0"/>
              <a:t>, avec ses secteurs de service, de communications, de l’information, de tourisme culturel et patrimonial, et de culture mondialisée » (Heller 2003 : 118, je traduis). 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98025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44465EA-0E5E-48DE-90BD-4B361435D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976" y="389039"/>
            <a:ext cx="3369894" cy="50548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C32ED3-EBC1-4CA6-BEE0-BDE0FE45AE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90"/>
                    </a14:imgEffect>
                    <a14:imgEffect>
                      <a14:saturation sat="1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9" t="14578" r="24332" b="14534"/>
          <a:stretch/>
        </p:blipFill>
        <p:spPr>
          <a:xfrm rot="5400000">
            <a:off x="7242627" y="1227488"/>
            <a:ext cx="4852264" cy="35805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CB9864-6D44-405E-A949-2D65B300AF82}"/>
              </a:ext>
            </a:extLst>
          </p:cNvPr>
          <p:cNvSpPr txBox="1"/>
          <p:nvPr/>
        </p:nvSpPr>
        <p:spPr>
          <a:xfrm>
            <a:off x="2876948" y="5486303"/>
            <a:ext cx="40718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Trad. « […] </a:t>
            </a:r>
            <a:r>
              <a:rPr lang="fr-FR" sz="1600" i="1" dirty="0"/>
              <a:t>On a besoin d’un employé avec de l’expérience et la </a:t>
            </a:r>
            <a:r>
              <a:rPr lang="fr-FR" sz="1600" b="1" i="1" dirty="0"/>
              <a:t>maîtrise du catalan</a:t>
            </a:r>
            <a:r>
              <a:rPr lang="fr-FR" sz="1600" i="1" dirty="0"/>
              <a:t>. Les connaissances d’anglais ou de français seront appréciées </a:t>
            </a:r>
            <a:r>
              <a:rPr lang="fr-FR" sz="1600" dirty="0"/>
              <a:t>[…] 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798702-7E0B-4548-85E5-18DC9BB23050}"/>
              </a:ext>
            </a:extLst>
          </p:cNvPr>
          <p:cNvSpPr txBox="1"/>
          <p:nvPr/>
        </p:nvSpPr>
        <p:spPr>
          <a:xfrm>
            <a:off x="7145518" y="5486303"/>
            <a:ext cx="5046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Trad</a:t>
            </a:r>
            <a:r>
              <a:rPr lang="fr-FR" dirty="0"/>
              <a:t>.</a:t>
            </a:r>
            <a:r>
              <a:rPr lang="fr-FR" sz="1600" i="1" dirty="0"/>
              <a:t> Offre d’emploi. Veux-tu faire partie de notre équipe??</a:t>
            </a:r>
          </a:p>
          <a:p>
            <a:r>
              <a:rPr lang="fr-FR" sz="1600" i="1" dirty="0"/>
              <a:t>Seront prises en compte l’expérience dans l’hôtellerie, la </a:t>
            </a:r>
            <a:r>
              <a:rPr lang="fr-FR" sz="1600" b="1" i="1" dirty="0"/>
              <a:t>maitrise du catalan</a:t>
            </a:r>
            <a:r>
              <a:rPr lang="fr-FR" sz="1600" i="1" dirty="0"/>
              <a:t>, du castillan et de l’anglais [….]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66305-DCC8-45CC-93DC-8DF99D9C35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853" b="9827"/>
          <a:stretch/>
        </p:blipFill>
        <p:spPr>
          <a:xfrm>
            <a:off x="88190" y="1244337"/>
            <a:ext cx="2947242" cy="250753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32B1B9-0450-403C-9461-DEA163C46480}"/>
              </a:ext>
            </a:extLst>
          </p:cNvPr>
          <p:cNvSpPr txBox="1"/>
          <p:nvPr/>
        </p:nvSpPr>
        <p:spPr>
          <a:xfrm>
            <a:off x="88190" y="875005"/>
            <a:ext cx="3167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Catalogne (</a:t>
            </a:r>
            <a:r>
              <a:rPr lang="fr-FR" b="1" dirty="0"/>
              <a:t>catalan-</a:t>
            </a:r>
            <a:r>
              <a:rPr lang="fr-FR" dirty="0"/>
              <a:t> espagnol)</a:t>
            </a:r>
          </a:p>
        </p:txBody>
      </p:sp>
    </p:spTree>
    <p:extLst>
      <p:ext uri="{BB962C8B-B14F-4D97-AF65-F5344CB8AC3E}">
        <p14:creationId xmlns:p14="http://schemas.microsoft.com/office/powerpoint/2010/main" val="631703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B577D-5D2F-4912-B83B-4A781FDB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557DDB-1203-4268-8174-D816B424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La </a:t>
            </a:r>
            <a:r>
              <a:rPr lang="fr-FR" sz="3200" b="1" dirty="0">
                <a:solidFill>
                  <a:srgbClr val="7030A0"/>
                </a:solidFill>
              </a:rPr>
              <a:t>marchandisation des compétences</a:t>
            </a:r>
            <a:r>
              <a:rPr lang="fr-FR" sz="3200" b="1" dirty="0"/>
              <a:t> </a:t>
            </a:r>
            <a:r>
              <a:rPr lang="fr-FR" sz="3200" dirty="0"/>
              <a:t>linguistiques peut profiter aux langues minor(</a:t>
            </a:r>
            <a:r>
              <a:rPr lang="fr-FR" sz="3200" dirty="0" err="1"/>
              <a:t>is</a:t>
            </a:r>
            <a:r>
              <a:rPr lang="fr-FR" sz="3200" dirty="0"/>
              <a:t>)</a:t>
            </a:r>
            <a:r>
              <a:rPr lang="fr-FR" sz="3200" dirty="0" err="1"/>
              <a:t>ées</a:t>
            </a:r>
            <a:r>
              <a:rPr lang="fr-FR" sz="3200" dirty="0"/>
              <a:t>, lorsqu’on se trouve dans des </a:t>
            </a:r>
            <a:r>
              <a:rPr lang="fr-FR" sz="3200" b="1" dirty="0">
                <a:solidFill>
                  <a:srgbClr val="7030A0"/>
                </a:solidFill>
              </a:rPr>
              <a:t>processus de normalisation avancée</a:t>
            </a:r>
            <a:r>
              <a:rPr lang="fr-FR" sz="3200" dirty="0"/>
              <a:t>. </a:t>
            </a:r>
          </a:p>
          <a:p>
            <a:pPr marL="0" indent="0">
              <a:buNone/>
            </a:pPr>
            <a:endParaRPr lang="fr-FR" sz="3200" dirty="0"/>
          </a:p>
          <a:p>
            <a:r>
              <a:rPr lang="fr-FR" sz="3200" dirty="0"/>
              <a:t>Valorisation de la compétence linguistique active</a:t>
            </a:r>
          </a:p>
          <a:p>
            <a:endParaRPr lang="fr-FR" sz="3200" dirty="0"/>
          </a:p>
          <a:p>
            <a:r>
              <a:rPr lang="fr-FR" sz="3200" dirty="0"/>
              <a:t>Mise en valeur de la fonction communicative mais aussi (surtout) de la </a:t>
            </a:r>
            <a:r>
              <a:rPr lang="fr-FR" sz="3200" b="1" dirty="0">
                <a:solidFill>
                  <a:srgbClr val="7030A0"/>
                </a:solidFill>
              </a:rPr>
              <a:t>valeur symbolique </a:t>
            </a:r>
            <a:r>
              <a:rPr lang="fr-FR" sz="3200" dirty="0">
                <a:solidFill>
                  <a:srgbClr val="7030A0"/>
                </a:solidFill>
              </a:rPr>
              <a:t>(militante) de la langue</a:t>
            </a:r>
          </a:p>
        </p:txBody>
      </p:sp>
    </p:spTree>
    <p:extLst>
      <p:ext uri="{BB962C8B-B14F-4D97-AF65-F5344CB8AC3E}">
        <p14:creationId xmlns:p14="http://schemas.microsoft.com/office/powerpoint/2010/main" val="3322300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354F90-F026-49AA-9F90-1AB36894FE2B}"/>
              </a:ext>
            </a:extLst>
          </p:cNvPr>
          <p:cNvSpPr txBox="1"/>
          <p:nvPr/>
        </p:nvSpPr>
        <p:spPr>
          <a:xfrm>
            <a:off x="1285461" y="1231015"/>
            <a:ext cx="962107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Mais </a:t>
            </a:r>
            <a:r>
              <a:rPr lang="fr-FR" sz="3200" b="1" dirty="0"/>
              <a:t>la langue</a:t>
            </a:r>
            <a:r>
              <a:rPr lang="fr-FR" sz="3200" dirty="0"/>
              <a:t>, en tant que signe de l’ethnicité (</a:t>
            </a:r>
            <a:r>
              <a:rPr lang="fr-FR" sz="3200" dirty="0" err="1"/>
              <a:t>Comaroff</a:t>
            </a:r>
            <a:r>
              <a:rPr lang="fr-FR" sz="3200" dirty="0"/>
              <a:t> et </a:t>
            </a:r>
            <a:r>
              <a:rPr lang="fr-FR" sz="3200" dirty="0" err="1"/>
              <a:t>Commorof</a:t>
            </a:r>
            <a:r>
              <a:rPr lang="fr-FR" sz="3200" dirty="0"/>
              <a:t> 2009), est parfois en elle-même une </a:t>
            </a:r>
            <a:r>
              <a:rPr lang="fr-FR" sz="3200" b="1" dirty="0">
                <a:solidFill>
                  <a:srgbClr val="7030A0"/>
                </a:solidFill>
              </a:rPr>
              <a:t>marchandise</a:t>
            </a:r>
            <a:r>
              <a:rPr lang="fr-FR" sz="3200" dirty="0"/>
              <a:t> offerte dans le marché du « typique », associé parfois à un marché autour du militantisme linguistique ou social (altermondialiste, par exemple). </a:t>
            </a:r>
          </a:p>
          <a:p>
            <a:endParaRPr lang="fr-FR" sz="3200" dirty="0"/>
          </a:p>
          <a:p>
            <a:r>
              <a:rPr lang="fr-FR" sz="3200" dirty="0"/>
              <a:t>On n’est pas loin ici de la </a:t>
            </a:r>
            <a:r>
              <a:rPr lang="fr-FR" sz="3200" dirty="0" err="1"/>
              <a:t>folklorisation</a:t>
            </a:r>
            <a:r>
              <a:rPr lang="fr-FR" sz="32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920233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1F9A0B-C7BD-4D51-8895-F747DD76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503" y="1"/>
            <a:ext cx="2984389" cy="33190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A8A8D7-37D2-4550-9C26-125E17077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18" y="562457"/>
            <a:ext cx="6613335" cy="121685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08D65F-AD71-4BB3-BE05-3AD1A2B00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90" y="3621621"/>
            <a:ext cx="3023878" cy="29141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58EDB1-BED4-4CFF-827E-BBDBDAA0B0E8}"/>
              </a:ext>
            </a:extLst>
          </p:cNvPr>
          <p:cNvSpPr txBox="1"/>
          <p:nvPr/>
        </p:nvSpPr>
        <p:spPr>
          <a:xfrm>
            <a:off x="690790" y="3176833"/>
            <a:ext cx="2984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Occitanie (</a:t>
            </a:r>
            <a:r>
              <a:rPr lang="fr-FR" b="1" dirty="0"/>
              <a:t>occitan</a:t>
            </a:r>
            <a:r>
              <a:rPr lang="fr-FR" dirty="0"/>
              <a:t> – français)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8EFCCC-A8E6-4E96-A1B3-959CA46AB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171" y="3586496"/>
            <a:ext cx="2984389" cy="29843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5F2504-A7CB-4D8B-9095-A6AA43F329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6823" y="3546165"/>
            <a:ext cx="3298222" cy="330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233C2B-CBD2-4C14-819C-1270C6C48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1429E1-4427-434F-8B12-1107DBFDA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L’important dans ce marché ne sont pas tant les objets en soi que l’occitanité symbolique et/ou scripturale.</a:t>
            </a:r>
          </a:p>
          <a:p>
            <a:endParaRPr lang="fr-FR" dirty="0">
              <a:solidFill>
                <a:srgbClr val="231F2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L’occitanité stéréotypée (bien vivre, soleil, joie…) est souvent opposée au caractère des gens du nord, notamment de Paris.</a:t>
            </a:r>
            <a:endParaRPr lang="fr-FR" dirty="0">
              <a:solidFill>
                <a:srgbClr val="231F2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L’association</a:t>
            </a:r>
            <a:r>
              <a:rPr lang="fr-FR" spc="2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fr-FR" spc="2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</a:t>
            </a:r>
            <a:r>
              <a:rPr lang="fr-FR" spc="2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</a:t>
            </a:r>
            <a:r>
              <a:rPr lang="fr-FR" spc="2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démarches,</a:t>
            </a:r>
            <a:r>
              <a:rPr lang="fr-FR" spc="2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militante</a:t>
            </a:r>
            <a:r>
              <a:rPr lang="fr-FR" spc="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fr-FR" spc="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commerciale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pc="2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explique que la langue utilisée soit </a:t>
            </a:r>
            <a:r>
              <a:rPr lang="fr-FR" u="sng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parfois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normée, mais elle reste cantonnée à des thématiques restreintes qui se répètent sans vraiment se renouveler.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9771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EF3B4-3006-416E-B4E6-9A047C15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4. Les usages </a:t>
            </a:r>
            <a:r>
              <a:rPr lang="fr-FR" b="1" dirty="0" err="1"/>
              <a:t>folklorisants</a:t>
            </a:r>
            <a:r>
              <a:rPr lang="fr-FR" b="1" dirty="0"/>
              <a:t> </a:t>
            </a:r>
            <a:r>
              <a:rPr lang="fr-FR" sz="3600" dirty="0"/>
              <a:t>(patrimonialisation atone)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A68-5D22-4541-9A6C-70D06D120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4138" marR="999490"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fr-FR" sz="2800" dirty="0">
                <a:effectLst/>
                <a:ea typeface="Times New Roman" panose="02020603050405020304" pitchFamily="18" charset="0"/>
              </a:rPr>
              <a:t>« Nous appelons ordinairement "</a:t>
            </a:r>
            <a:r>
              <a:rPr lang="fr-FR" sz="2800" dirty="0" err="1">
                <a:effectLst/>
                <a:ea typeface="Times New Roman" panose="02020603050405020304" pitchFamily="18" charset="0"/>
              </a:rPr>
              <a:t>folklorisation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", en France, le processus qui consiste à transformer une tradition populaire originale en tradition populaire représentée, mise en spectacle,</a:t>
            </a:r>
            <a:r>
              <a:rPr lang="fr-FR" sz="2800" spc="-35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à</a:t>
            </a:r>
            <a:r>
              <a:rPr lang="fr-FR" sz="2800" spc="-1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des</a:t>
            </a:r>
            <a:r>
              <a:rPr lang="fr-FR" sz="2800" spc="-7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fins</a:t>
            </a:r>
            <a:r>
              <a:rPr lang="fr-FR" sz="2800" spc="-75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affichées de</a:t>
            </a:r>
            <a:r>
              <a:rPr lang="fr-FR" sz="2800" spc="-5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divertissement, mais aussi à</a:t>
            </a:r>
            <a:r>
              <a:rPr lang="fr-FR" sz="2800" spc="-2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des fins cachées de captation idéologique ou politique, </a:t>
            </a:r>
            <a:r>
              <a:rPr lang="fr-FR" sz="2800" u="sng" dirty="0">
                <a:effectLst/>
                <a:ea typeface="Times New Roman" panose="02020603050405020304" pitchFamily="18" charset="0"/>
              </a:rPr>
              <a:t>de profit touristique ou commercial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. Les performances se</a:t>
            </a:r>
            <a:r>
              <a:rPr lang="fr-FR" sz="2800" spc="-3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font alors dans des conditions tout à fait différentes de celles qui prévalaient dans la formule d'origine, la coutume ne se maintient plus qu'artificiellement.</a:t>
            </a:r>
            <a:r>
              <a:rPr lang="fr-FR" sz="2800" spc="2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Mise</a:t>
            </a:r>
            <a:r>
              <a:rPr lang="fr-FR" sz="2800" spc="2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sur</a:t>
            </a:r>
            <a:r>
              <a:rPr lang="fr-FR" sz="2800" spc="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scène,</a:t>
            </a:r>
            <a:r>
              <a:rPr lang="fr-FR" sz="2800" spc="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elle</a:t>
            </a:r>
            <a:r>
              <a:rPr lang="fr-FR" sz="2800" spc="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est</a:t>
            </a:r>
            <a:r>
              <a:rPr lang="fr-FR" sz="2800" spc="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en</a:t>
            </a:r>
            <a:r>
              <a:rPr lang="fr-FR" sz="2800" spc="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ea typeface="Times New Roman" panose="02020603050405020304" pitchFamily="18" charset="0"/>
              </a:rPr>
              <a:t>réalité pervertie. »  </a:t>
            </a:r>
            <a:r>
              <a:rPr lang="fr-FR" sz="2800" dirty="0">
                <a:ea typeface="Times New Roman" panose="02020603050405020304" pitchFamily="18" charset="0"/>
              </a:rPr>
              <a:t>[…] (</a:t>
            </a:r>
            <a:r>
              <a:rPr lang="fr-FR" sz="2800" dirty="0" err="1">
                <a:ea typeface="Times New Roman" panose="02020603050405020304" pitchFamily="18" charset="0"/>
              </a:rPr>
              <a:t>Cuisenier</a:t>
            </a:r>
            <a:r>
              <a:rPr lang="fr-FR" sz="2800" dirty="0">
                <a:ea typeface="Times New Roman" panose="02020603050405020304" pitchFamily="18" charset="0"/>
              </a:rPr>
              <a:t> : 1997: 10-11)</a:t>
            </a:r>
            <a:endParaRPr lang="fr-FR" sz="2800" dirty="0">
              <a:effectLst/>
              <a:ea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4835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9D92344-FC36-4278-87EA-EEA474AB6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738" y="439070"/>
            <a:ext cx="3365504" cy="35150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0F3BE7-17B4-4B0F-8766-63324BBF3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99" y="302762"/>
            <a:ext cx="4898064" cy="3515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68980A-6E60-4BF9-AC87-0D19DFF76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114" y="3892032"/>
            <a:ext cx="2597121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28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564A4F-AAA0-42F6-8B4D-68C50B411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1BEA15-7256-432B-BAC0-867487299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1485"/>
          </a:xfrm>
        </p:spPr>
        <p:txBody>
          <a:bodyPr>
            <a:normAutofit lnSpcReduction="10000"/>
          </a:bodyPr>
          <a:lstStyle/>
          <a:p>
            <a:r>
              <a:rPr lang="fr-FR" sz="3600" dirty="0"/>
              <a:t>L’objectif ici est </a:t>
            </a:r>
            <a:r>
              <a:rPr lang="fr-FR" sz="3600" b="1" dirty="0">
                <a:solidFill>
                  <a:srgbClr val="7030A0"/>
                </a:solidFill>
              </a:rPr>
              <a:t>commercial</a:t>
            </a:r>
            <a:r>
              <a:rPr lang="fr-FR" sz="3600" dirty="0"/>
              <a:t> mais la langue </a:t>
            </a:r>
            <a:r>
              <a:rPr lang="fr-FR" sz="3600" dirty="0">
                <a:solidFill>
                  <a:srgbClr val="7030A0"/>
                </a:solidFill>
              </a:rPr>
              <a:t>accompagne la marchandise </a:t>
            </a:r>
            <a:r>
              <a:rPr lang="fr-FR" sz="3600" dirty="0"/>
              <a:t>et sert à renvoyer à </a:t>
            </a:r>
            <a:r>
              <a:rPr lang="fr-FR" sz="3600" dirty="0">
                <a:solidFill>
                  <a:srgbClr val="7030A0"/>
                </a:solidFill>
              </a:rPr>
              <a:t>une culture </a:t>
            </a:r>
            <a:r>
              <a:rPr lang="fr-FR" sz="3600" dirty="0"/>
              <a:t>représentée par </a:t>
            </a:r>
            <a:r>
              <a:rPr lang="fr-FR" sz="3600" dirty="0">
                <a:solidFill>
                  <a:srgbClr val="7030A0"/>
                </a:solidFill>
              </a:rPr>
              <a:t>quelques stéréotypes langagiers</a:t>
            </a:r>
            <a:r>
              <a:rPr lang="fr-FR" sz="3600" dirty="0"/>
              <a:t>: </a:t>
            </a:r>
          </a:p>
          <a:p>
            <a:pPr marL="457200" lvl="1" indent="0">
              <a:buNone/>
            </a:pPr>
            <a:r>
              <a:rPr lang="fr-FR" sz="3200" dirty="0"/>
              <a:t>- </a:t>
            </a:r>
            <a:r>
              <a:rPr lang="fr-FR" sz="3200" i="1" dirty="0"/>
              <a:t>ou </a:t>
            </a:r>
          </a:p>
          <a:p>
            <a:pPr lvl="1">
              <a:buFontTx/>
              <a:buChar char="-"/>
            </a:pPr>
            <a:r>
              <a:rPr lang="fr-FR" sz="3200" i="1" dirty="0"/>
              <a:t>Lou</a:t>
            </a:r>
          </a:p>
          <a:p>
            <a:pPr lvl="1">
              <a:buFontTx/>
              <a:buChar char="-"/>
            </a:pPr>
            <a:endParaRPr lang="fr-FR" sz="3200" i="1" dirty="0"/>
          </a:p>
          <a:p>
            <a:pPr marL="457200" lvl="1" indent="0">
              <a:buNone/>
            </a:pPr>
            <a:r>
              <a:rPr lang="fr-FR" sz="3200" i="1" dirty="0">
                <a:solidFill>
                  <a:srgbClr val="7030A0"/>
                </a:solidFill>
              </a:rPr>
              <a:t>C’est une culture </a:t>
            </a:r>
            <a:r>
              <a:rPr lang="fr-FR" sz="3200" b="1" i="1" dirty="0">
                <a:solidFill>
                  <a:srgbClr val="7030A0"/>
                </a:solidFill>
              </a:rPr>
              <a:t>simplifiée à l’extrême </a:t>
            </a:r>
            <a:r>
              <a:rPr lang="fr-FR" sz="3200" i="1" dirty="0">
                <a:solidFill>
                  <a:srgbClr val="7030A0"/>
                </a:solidFill>
              </a:rPr>
              <a:t>et </a:t>
            </a:r>
            <a:r>
              <a:rPr lang="fr-FR" sz="3200" b="1" i="1" dirty="0">
                <a:solidFill>
                  <a:srgbClr val="7030A0"/>
                </a:solidFill>
              </a:rPr>
              <a:t>peu respectueuse du contenu et de la forme</a:t>
            </a:r>
            <a:r>
              <a:rPr lang="fr-FR" sz="3200" i="1" dirty="0">
                <a:solidFill>
                  <a:srgbClr val="7030A0"/>
                </a:solidFill>
              </a:rPr>
              <a:t> : destinée au « </a:t>
            </a:r>
            <a:r>
              <a:rPr lang="fr-FR" sz="3200" b="1" i="1" dirty="0">
                <a:solidFill>
                  <a:srgbClr val="7030A0"/>
                </a:solidFill>
              </a:rPr>
              <a:t>marché du typique »</a:t>
            </a:r>
          </a:p>
        </p:txBody>
      </p:sp>
    </p:spTree>
    <p:extLst>
      <p:ext uri="{BB962C8B-B14F-4D97-AF65-F5344CB8AC3E}">
        <p14:creationId xmlns:p14="http://schemas.microsoft.com/office/powerpoint/2010/main" val="2272137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E5D2D-0560-4DA1-8858-3725938DE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r>
              <a:rPr lang="fr-FR" dirty="0"/>
              <a:t>5</a:t>
            </a:r>
            <a:r>
              <a:rPr lang="fr-FR" b="1" dirty="0"/>
              <a:t>.(Auto)célébration identitaire </a:t>
            </a:r>
            <a:r>
              <a:rPr lang="fr-FR" dirty="0"/>
              <a:t>(patrimonialisation plutôt dynamique)</a:t>
            </a:r>
            <a:br>
              <a:rPr lang="fr-FR" dirty="0"/>
            </a:b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AF919A3-35DF-44C8-A57D-DAB0CBB34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791" y="2026409"/>
            <a:ext cx="5957927" cy="33452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649CA9-417E-4780-848E-D2A4F7B1A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22" y="1825625"/>
            <a:ext cx="5483087" cy="392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45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F1371-DDEB-44E3-9ABA-8CC9C4CD4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52BBB9-6AB0-4A85-BC10-7033B8528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représentation de la langue-culture minor(i)</a:t>
            </a:r>
            <a:r>
              <a:rPr lang="fr-FR" dirty="0" err="1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sée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 ici moins sommaire:  on met au cœur de la stratégie commerciale une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(auto)célébration de l’ethnicité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fr-FR" dirty="0">
              <a:solidFill>
                <a:srgbClr val="231F2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langue sert ainsi à ancrer un produit ou une entreprise</a:t>
            </a:r>
            <a:r>
              <a:rPr lang="fr-FR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fr-FR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lang="fr-FR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identité</a:t>
            </a:r>
            <a:r>
              <a:rPr lang="fr-FR" b="1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symbolique</a:t>
            </a:r>
            <a:r>
              <a:rPr lang="fr-FR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réactualisée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fr-FR" dirty="0">
              <a:solidFill>
                <a:srgbClr val="231F2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b="1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tradition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l’</a:t>
            </a:r>
            <a:r>
              <a:rPr lang="fr-FR" b="1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identité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qui sont au cœur de ces  campagnes ne sont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fossilisées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n’appartiennent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passé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fr-FR" spc="-2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elles</a:t>
            </a:r>
            <a:r>
              <a:rPr lang="fr-FR" spc="-2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représentent</a:t>
            </a:r>
            <a:r>
              <a:rPr lang="fr-FR" spc="-2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lang="fr-FR" spc="-2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lang="fr-FR" spc="-2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images et par les contenus une société dynamique dans laquelle coexistent différentes générations reliées par la fierté d’appartenir à une culture</a:t>
            </a:r>
            <a:r>
              <a:rPr lang="fr-FR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1383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3367" y="365125"/>
            <a:ext cx="10515600" cy="1623066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6. Stratégies de </a:t>
            </a:r>
            <a:r>
              <a:rPr lang="fr-FR" b="1" i="1" dirty="0" err="1"/>
              <a:t>terroirisation</a:t>
            </a:r>
            <a:r>
              <a:rPr lang="fr-FR" b="1" dirty="0"/>
              <a:t>, adoptées par de petites entreprises commercialisant des produits du terroir</a:t>
            </a:r>
            <a:br>
              <a:rPr lang="fr-FR" dirty="0"/>
            </a:b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500" y="2361385"/>
            <a:ext cx="2083431" cy="3775465"/>
          </a:xfrm>
          <a:prstGeom prst="rect">
            <a:avLst/>
          </a:prstGeo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A31E4FAB-73F0-49A7-800D-1A913E5ED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84" y="2210592"/>
            <a:ext cx="2718033" cy="407705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5D8410-3A4C-449F-8778-2049008C84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9" t="9908" r="30536"/>
          <a:stretch/>
        </p:blipFill>
        <p:spPr>
          <a:xfrm>
            <a:off x="8616099" y="1346044"/>
            <a:ext cx="1842430" cy="54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2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51522-BDB0-49E7-A730-062635F6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D4FF5B-AC0D-4D29-9E1A-209E1A9A8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« Un </a:t>
            </a:r>
            <a:r>
              <a:rPr lang="fr-FR" b="1" dirty="0">
                <a:solidFill>
                  <a:srgbClr val="7030A0"/>
                </a:solidFill>
              </a:rPr>
              <a:t>Terroir</a:t>
            </a:r>
            <a:r>
              <a:rPr lang="fr-FR" dirty="0"/>
              <a:t> est un </a:t>
            </a:r>
            <a:r>
              <a:rPr lang="fr-FR" u="sng" dirty="0"/>
              <a:t>espace géographique </a:t>
            </a:r>
            <a:r>
              <a:rPr lang="fr-FR" dirty="0"/>
              <a:t>délimité défini à partir d’une </a:t>
            </a:r>
            <a:r>
              <a:rPr lang="fr-FR" u="sng" dirty="0"/>
              <a:t>communauté humaine </a:t>
            </a:r>
            <a:r>
              <a:rPr lang="fr-FR" dirty="0"/>
              <a:t>qui construit au cours de son histoire un </a:t>
            </a:r>
            <a:r>
              <a:rPr lang="fr-FR" u="sng" dirty="0"/>
              <a:t>ensemble de traits culturels distinctifs, de savoirs et de pratiques</a:t>
            </a:r>
            <a:r>
              <a:rPr lang="fr-FR" dirty="0"/>
              <a:t>, fondés sur un système </a:t>
            </a:r>
            <a:r>
              <a:rPr lang="fr-FR" u="sng" dirty="0"/>
              <a:t>d’interactions entre le milieu naturel et les facteurs humains</a:t>
            </a:r>
            <a:r>
              <a:rPr lang="fr-FR" dirty="0"/>
              <a:t>. Les savoir-faire mis en jeu révèlent une </a:t>
            </a:r>
            <a:r>
              <a:rPr lang="fr-FR" u="sng" dirty="0"/>
              <a:t>originalité</a:t>
            </a:r>
            <a:r>
              <a:rPr lang="fr-FR" dirty="0"/>
              <a:t>, confèrent une </a:t>
            </a:r>
            <a:r>
              <a:rPr lang="fr-FR" u="sng" dirty="0"/>
              <a:t>typicité</a:t>
            </a:r>
            <a:r>
              <a:rPr lang="fr-FR" dirty="0"/>
              <a:t> et permettent une reconnaissance pour les produits ou services originaires de cet espace et donc pour les hommes qui y vivent</a:t>
            </a:r>
            <a:r>
              <a:rPr lang="fr-FR" dirty="0">
                <a:solidFill>
                  <a:srgbClr val="7030A0"/>
                </a:solidFill>
              </a:rPr>
              <a:t>. </a:t>
            </a:r>
            <a:r>
              <a:rPr lang="fr-FR" b="1" dirty="0">
                <a:solidFill>
                  <a:srgbClr val="7030A0"/>
                </a:solidFill>
              </a:rPr>
              <a:t>Les terroirs sont des espaces vivants et innovants qui ne peuvent être assimilés à la seule tradition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/>
              <a:t>».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(INRA-INAO-UNESCO , 2005). </a:t>
            </a:r>
          </a:p>
        </p:txBody>
      </p:sp>
    </p:spTree>
    <p:extLst>
      <p:ext uri="{BB962C8B-B14F-4D97-AF65-F5344CB8AC3E}">
        <p14:creationId xmlns:p14="http://schemas.microsoft.com/office/powerpoint/2010/main" val="1464619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546756"/>
            <a:ext cx="10515600" cy="563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b="1" dirty="0" err="1">
                <a:solidFill>
                  <a:srgbClr val="7030A0"/>
                </a:solidFill>
              </a:rPr>
              <a:t>Terroirisation</a:t>
            </a:r>
            <a:r>
              <a:rPr lang="fr-FR" sz="3600" b="1" dirty="0">
                <a:solidFill>
                  <a:srgbClr val="7030A0"/>
                </a:solidFill>
              </a:rPr>
              <a:t>: </a:t>
            </a:r>
          </a:p>
          <a:p>
            <a:pPr marL="0" indent="0">
              <a:buNone/>
            </a:pPr>
            <a:r>
              <a:rPr lang="fr-FR" sz="3600" b="1" dirty="0">
                <a:solidFill>
                  <a:srgbClr val="7030A0"/>
                </a:solidFill>
              </a:rPr>
              <a:t>Stratégie d’ancrage des produits dans un </a:t>
            </a:r>
            <a:r>
              <a:rPr lang="fr-FR" sz="3600" b="1" i="1" dirty="0">
                <a:solidFill>
                  <a:srgbClr val="7030A0"/>
                </a:solidFill>
              </a:rPr>
              <a:t>terroir</a:t>
            </a:r>
            <a:r>
              <a:rPr lang="fr-FR" sz="3600" b="1" dirty="0">
                <a:solidFill>
                  <a:srgbClr val="7030A0"/>
                </a:solidFill>
              </a:rPr>
              <a:t> (ici </a:t>
            </a:r>
            <a:r>
              <a:rPr lang="fr-FR" sz="3600" b="1" u="sng" dirty="0">
                <a:solidFill>
                  <a:srgbClr val="7030A0"/>
                </a:solidFill>
              </a:rPr>
              <a:t>à travers la langue</a:t>
            </a:r>
            <a:r>
              <a:rPr lang="fr-FR" sz="3600" b="1" dirty="0">
                <a:solidFill>
                  <a:srgbClr val="7030A0"/>
                </a:solidFill>
              </a:rPr>
              <a:t>)</a:t>
            </a:r>
            <a:r>
              <a:rPr lang="fr-FR" sz="3600" dirty="0">
                <a:solidFill>
                  <a:srgbClr val="7030A0"/>
                </a:solidFill>
              </a:rPr>
              <a:t> :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fr-FR" sz="3600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fr-FR" sz="3200" dirty="0"/>
              <a:t>« dimension </a:t>
            </a:r>
            <a:r>
              <a:rPr lang="fr-FR" sz="3200" dirty="0">
                <a:solidFill>
                  <a:srgbClr val="7030A0"/>
                </a:solidFill>
              </a:rPr>
              <a:t>spatiale</a:t>
            </a:r>
            <a:r>
              <a:rPr lang="fr-FR" sz="3200" dirty="0"/>
              <a:t> liée à une origine » 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r-FR" sz="3200" dirty="0"/>
              <a:t>« dimension </a:t>
            </a:r>
            <a:r>
              <a:rPr lang="fr-FR" sz="3200" dirty="0">
                <a:solidFill>
                  <a:srgbClr val="7030A0"/>
                </a:solidFill>
              </a:rPr>
              <a:t>temporelle et historique </a:t>
            </a:r>
            <a:r>
              <a:rPr lang="fr-FR" sz="3200" dirty="0"/>
              <a:t>dans les pratiques de production » (Fort et Couderc 2001 : 48). 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r-FR" sz="3200" dirty="0"/>
              <a:t> mais aussi une dimension d’</a:t>
            </a:r>
            <a:r>
              <a:rPr lang="fr-FR" sz="3200" dirty="0">
                <a:solidFill>
                  <a:srgbClr val="7030A0"/>
                </a:solidFill>
              </a:rPr>
              <a:t>avenir</a:t>
            </a:r>
            <a:r>
              <a:rPr lang="fr-FR" sz="3200" dirty="0"/>
              <a:t>, d’</a:t>
            </a:r>
            <a:r>
              <a:rPr lang="fr-FR" sz="3200" dirty="0">
                <a:solidFill>
                  <a:srgbClr val="7030A0"/>
                </a:solidFill>
              </a:rPr>
              <a:t>innovation </a:t>
            </a:r>
            <a:r>
              <a:rPr lang="fr-FR" sz="3200" dirty="0"/>
              <a:t>et de </a:t>
            </a:r>
            <a:r>
              <a:rPr lang="fr-FR" sz="3200" dirty="0">
                <a:solidFill>
                  <a:srgbClr val="7030A0"/>
                </a:solidFill>
              </a:rPr>
              <a:t>transmission responsable.</a:t>
            </a:r>
            <a:endParaRPr lang="fr-FR" sz="3200" dirty="0"/>
          </a:p>
          <a:p>
            <a:pPr lvl="1">
              <a:buFont typeface="Wingdings" panose="05000000000000000000" pitchFamily="2" charset="2"/>
              <a:buChar char="à"/>
            </a:pPr>
            <a:endParaRPr lang="fr-FR" sz="3200" dirty="0"/>
          </a:p>
          <a:p>
            <a:pPr lvl="1">
              <a:buFont typeface="Wingdings" panose="05000000000000000000" pitchFamily="2" charset="2"/>
              <a:buChar char="à"/>
            </a:pPr>
            <a:endParaRPr lang="fr-FR" sz="3200" dirty="0"/>
          </a:p>
          <a:p>
            <a:pPr lvl="1">
              <a:buFont typeface="Wingdings" panose="05000000000000000000" pitchFamily="2" charset="2"/>
              <a:buChar char="à"/>
            </a:pPr>
            <a:endParaRPr lang="fr-FR" sz="3200" dirty="0"/>
          </a:p>
          <a:p>
            <a:pPr lvl="2">
              <a:buFont typeface="Wingdings" panose="05000000000000000000" pitchFamily="2" charset="2"/>
              <a:buChar char="à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844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165" y="1409096"/>
            <a:ext cx="6647975" cy="4985981"/>
          </a:xfrm>
        </p:spPr>
      </p:pic>
      <p:sp>
        <p:nvSpPr>
          <p:cNvPr id="3" name="ZoneTexte 2"/>
          <p:cNvSpPr txBox="1"/>
          <p:nvPr/>
        </p:nvSpPr>
        <p:spPr>
          <a:xfrm>
            <a:off x="377505" y="1979802"/>
            <a:ext cx="40686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/>
          </a:p>
          <a:p>
            <a:r>
              <a:rPr lang="fr-FR" sz="3200" b="1" cap="small" dirty="0">
                <a:solidFill>
                  <a:srgbClr val="4E1BB5"/>
                </a:solidFill>
                <a:ea typeface="Batang" panose="02030600000101010101" pitchFamily="18" charset="-127"/>
              </a:rPr>
              <a:t>Domaine des Amiel (Hérault):</a:t>
            </a:r>
            <a:endParaRPr lang="fr-FR" sz="3200" i="1" cap="small" dirty="0"/>
          </a:p>
          <a:p>
            <a:r>
              <a:rPr lang="fr-FR" sz="3200" dirty="0"/>
              <a:t> La langue des ancêtres, la lignée, la transmission ….</a:t>
            </a:r>
          </a:p>
        </p:txBody>
      </p:sp>
    </p:spTree>
    <p:extLst>
      <p:ext uri="{BB962C8B-B14F-4D97-AF65-F5344CB8AC3E}">
        <p14:creationId xmlns:p14="http://schemas.microsoft.com/office/powerpoint/2010/main" val="2671181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927" y="258417"/>
            <a:ext cx="11519554" cy="6599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i="1" dirty="0"/>
              <a:t>Aymeric Amiel : </a:t>
            </a:r>
            <a:r>
              <a:rPr lang="fr-FR" dirty="0"/>
              <a:t>on avait un oncle qui était prof d’histoire et passionné de généalogie/ </a:t>
            </a:r>
            <a:r>
              <a:rPr lang="fr-FR" dirty="0">
                <a:solidFill>
                  <a:srgbClr val="7030A0"/>
                </a:solidFill>
              </a:rPr>
              <a:t>il est remonté jusqu’en 1490</a:t>
            </a:r>
            <a:r>
              <a:rPr lang="fr-FR" dirty="0"/>
              <a:t>/ […] et </a:t>
            </a:r>
            <a:r>
              <a:rPr lang="fr-FR" dirty="0">
                <a:solidFill>
                  <a:srgbClr val="7030A0"/>
                </a:solidFill>
              </a:rPr>
              <a:t>sous la chaire de l’Église/ qui commençait au 13ème y a quatre tombeaux et y en a un qui porte le nom d’Amiel</a:t>
            </a:r>
            <a:r>
              <a:rPr lang="fr-FR" dirty="0"/>
              <a:t>/ […] mais ça peut être plus longtemps que ça/  […]  </a:t>
            </a:r>
          </a:p>
          <a:p>
            <a:pPr marL="0" indent="0">
              <a:buNone/>
            </a:pPr>
            <a:r>
              <a:rPr lang="fr-FR" dirty="0"/>
              <a:t>quand il a fallu créer une identité visuelle /c’était très compliqué pour nous de concilier le fait à la fois qu’on soit deux frères/ deux jeunes/ modernes/ on a beaucoup voyagé/ on s’est beaucoup inspiré à l’étranger/ et en même temps aussi </a:t>
            </a:r>
            <a:r>
              <a:rPr lang="fr-FR" dirty="0">
                <a:solidFill>
                  <a:srgbClr val="7030A0"/>
                </a:solidFill>
              </a:rPr>
              <a:t>profondément enracinés par notre famille/ notre lien à </a:t>
            </a:r>
            <a:r>
              <a:rPr lang="fr-FR" dirty="0" err="1">
                <a:solidFill>
                  <a:srgbClr val="7030A0"/>
                </a:solidFill>
              </a:rPr>
              <a:t>Montblanc</a:t>
            </a:r>
            <a:r>
              <a:rPr lang="fr-FR" dirty="0">
                <a:solidFill>
                  <a:srgbClr val="7030A0"/>
                </a:solidFill>
              </a:rPr>
              <a:t> </a:t>
            </a:r>
            <a:r>
              <a:rPr lang="fr-FR" dirty="0"/>
              <a:t>etc. du coup on a décidé de faire un peu deux gammes de vin/ cette gamme qu’on appelle </a:t>
            </a:r>
            <a:r>
              <a:rPr lang="fr-FR" i="1" dirty="0"/>
              <a:t>Des frères </a:t>
            </a:r>
            <a:r>
              <a:rPr lang="fr-FR" dirty="0"/>
              <a:t>parce que c’est vraiment notre touche à nous/ tous les noms des cuvées sont des jeux de mots/ soit sur le style du vin/ soit sur le cépage etc. /et ensuite on a </a:t>
            </a:r>
            <a:r>
              <a:rPr lang="fr-FR" dirty="0">
                <a:solidFill>
                  <a:srgbClr val="7030A0"/>
                </a:solidFill>
              </a:rPr>
              <a:t>la gamme </a:t>
            </a:r>
            <a:r>
              <a:rPr lang="fr-FR" i="1" dirty="0">
                <a:solidFill>
                  <a:srgbClr val="7030A0"/>
                </a:solidFill>
              </a:rPr>
              <a:t>famille</a:t>
            </a:r>
            <a:r>
              <a:rPr lang="fr-FR" dirty="0">
                <a:solidFill>
                  <a:srgbClr val="7030A0"/>
                </a:solidFill>
              </a:rPr>
              <a:t> où chaque cuvée rend hommage à des membres de la famille/ jusqu’à présent/ c’était uniquement les ancêtres/ et maintenant on a la chance d’avoir/ et mon frère et moi une petite fille/ donc/ on a aussi des cuvées qui rendent hommage aux enfants/</a:t>
            </a:r>
          </a:p>
        </p:txBody>
      </p:sp>
    </p:spTree>
    <p:extLst>
      <p:ext uri="{BB962C8B-B14F-4D97-AF65-F5344CB8AC3E}">
        <p14:creationId xmlns:p14="http://schemas.microsoft.com/office/powerpoint/2010/main" val="21796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6693" y="433634"/>
            <a:ext cx="10096107" cy="59011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… le bio c’est beaucoup d’interdits/ on essaye d’arrêter de détruire/ on essaye d’arrêter de polluer/ c’est déjà très bien/ mais/ on considère nous/ qu’en 60/70 ans de chimie/ on a tellement détruit qu’il suffit pas d’arrêter de détruire/ il faut aussi essayer de reconstruire/ et donc la biodynamie a une idée un petit plus peut-être philosophique/ dans le sens où/ on va avoir tous les interdits de l’agriculture biologique/ mais on va aussi avoir des obligations/ pour avoir des actions positives sur la plante et son environnement/  […] c’est pas parce que je suis vigneron/ que je dois m’attacher qu’à mes pieds de vigne/je dois aussi regarder autour/ en dessous/ au-dessus/ et donc essayer </a:t>
            </a:r>
            <a:r>
              <a:rPr lang="fr-FR" sz="2400" dirty="0">
                <a:solidFill>
                  <a:srgbClr val="7030A0"/>
                </a:solidFill>
              </a:rPr>
              <a:t>d’apporter de la biodiversité</a:t>
            </a:r>
            <a:r>
              <a:rPr lang="fr-FR" sz="2400" dirty="0"/>
              <a:t>/ </a:t>
            </a:r>
            <a:r>
              <a:rPr lang="fr-FR" sz="2400" dirty="0">
                <a:solidFill>
                  <a:srgbClr val="7030A0"/>
                </a:solidFill>
              </a:rPr>
              <a:t>de la vie au sol</a:t>
            </a:r>
            <a:r>
              <a:rPr lang="fr-FR" sz="2400" dirty="0"/>
              <a:t>/ peut-être pourquoi </a:t>
            </a:r>
            <a:r>
              <a:rPr lang="fr-FR" sz="2400" b="1" dirty="0">
                <a:solidFill>
                  <a:srgbClr val="7030A0"/>
                </a:solidFill>
              </a:rPr>
              <a:t>pas reconstruire des paysages</a:t>
            </a:r>
          </a:p>
        </p:txBody>
      </p:sp>
    </p:spTree>
    <p:extLst>
      <p:ext uri="{BB962C8B-B14F-4D97-AF65-F5344CB8AC3E}">
        <p14:creationId xmlns:p14="http://schemas.microsoft.com/office/powerpoint/2010/main" val="1066996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169CF-4444-4028-B26D-4E7A1028D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b="1" dirty="0" err="1">
                <a:solidFill>
                  <a:srgbClr val="7030A0"/>
                </a:solidFill>
              </a:rPr>
              <a:t>terroirisation</a:t>
            </a:r>
            <a:r>
              <a:rPr lang="fr-FR" dirty="0"/>
              <a:t> à travers la langue…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CF37F1-9E43-44A9-B5FE-9979032BC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Prise en compte de la tradition (</a:t>
            </a:r>
            <a:r>
              <a:rPr lang="fr-FR" dirty="0">
                <a:solidFill>
                  <a:srgbClr val="7030A0"/>
                </a:solidFill>
              </a:rPr>
              <a:t>la langue des ancêtres</a:t>
            </a:r>
            <a:r>
              <a:rPr lang="fr-FR" dirty="0"/>
              <a:t>)</a:t>
            </a:r>
          </a:p>
          <a:p>
            <a:endParaRPr lang="fr-FR" dirty="0"/>
          </a:p>
          <a:p>
            <a:r>
              <a:rPr lang="fr-FR" dirty="0"/>
              <a:t>Respect envers la langue des ancêtres (</a:t>
            </a:r>
            <a:r>
              <a:rPr lang="fr-FR" dirty="0">
                <a:solidFill>
                  <a:srgbClr val="7030A0"/>
                </a:solidFill>
              </a:rPr>
              <a:t>une vraie langue </a:t>
            </a:r>
            <a:r>
              <a:rPr lang="fr-FR" sz="3200" b="1" dirty="0">
                <a:solidFill>
                  <a:srgbClr val="7030A0"/>
                </a:solidFill>
              </a:rPr>
              <a:t>≠ </a:t>
            </a:r>
            <a:r>
              <a:rPr lang="fr-FR" sz="3200" i="1" dirty="0">
                <a:solidFill>
                  <a:srgbClr val="7030A0"/>
                </a:solidFill>
              </a:rPr>
              <a:t>patois</a:t>
            </a:r>
            <a:r>
              <a:rPr lang="fr-FR" sz="3200" dirty="0"/>
              <a:t>)</a:t>
            </a:r>
          </a:p>
          <a:p>
            <a:endParaRPr lang="fr-FR" dirty="0"/>
          </a:p>
          <a:p>
            <a:r>
              <a:rPr lang="fr-FR" dirty="0"/>
              <a:t>Créativité, innovation linguistique  (</a:t>
            </a:r>
            <a:r>
              <a:rPr lang="fr-FR" dirty="0">
                <a:solidFill>
                  <a:srgbClr val="7030A0"/>
                </a:solidFill>
              </a:rPr>
              <a:t>une langue vivante</a:t>
            </a:r>
            <a:r>
              <a:rPr lang="fr-FR" dirty="0"/>
              <a:t>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5941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30722" y="365125"/>
            <a:ext cx="6723077" cy="1325563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fr-FR" dirty="0"/>
              <a:t>Créativité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03552" y="1825625"/>
            <a:ext cx="70502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7030A0"/>
                </a:solidFill>
              </a:rPr>
              <a:t>«  La petite histoire : En Occitan, « </a:t>
            </a:r>
            <a:r>
              <a:rPr lang="fr-FR" dirty="0" err="1">
                <a:solidFill>
                  <a:srgbClr val="7030A0"/>
                </a:solidFill>
              </a:rPr>
              <a:t>Mounto</a:t>
            </a:r>
            <a:r>
              <a:rPr lang="fr-FR" dirty="0">
                <a:solidFill>
                  <a:srgbClr val="7030A0"/>
                </a:solidFill>
              </a:rPr>
              <a:t> </a:t>
            </a:r>
            <a:r>
              <a:rPr lang="fr-FR" dirty="0" err="1">
                <a:solidFill>
                  <a:srgbClr val="7030A0"/>
                </a:solidFill>
              </a:rPr>
              <a:t>Daballo</a:t>
            </a:r>
            <a:r>
              <a:rPr lang="fr-FR" dirty="0">
                <a:solidFill>
                  <a:srgbClr val="7030A0"/>
                </a:solidFill>
              </a:rPr>
              <a:t> » signifie « monte puis descend ». </a:t>
            </a:r>
            <a:r>
              <a:rPr lang="fr-FR" dirty="0"/>
              <a:t>Nous pensons en effet que ce vin descend plus vite dans notre gosier que ce qu’il monte à notre bouche ! D’où l’allusion à un certain cowboy qui tire plus vite que son ombre… « A consommer avec modération » comme dirait l’autre… -Vin naturel artisanal, vignes en pleine garrigue conduites en culture biologique. »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67" y="0"/>
            <a:ext cx="3840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6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D09DAF-C79D-435B-AB62-42D0225F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550838"/>
            <a:ext cx="8112892" cy="620429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fr-FR" sz="2800" b="1" cap="small" dirty="0">
                <a:solidFill>
                  <a:srgbClr val="4E1BB5"/>
                </a:solidFill>
              </a:rPr>
              <a:t>Domaine de Plaisance (Haute Garonne)</a:t>
            </a:r>
          </a:p>
          <a:p>
            <a:pPr marL="45720" indent="0">
              <a:buNone/>
            </a:pPr>
            <a:endParaRPr lang="fr-FR" dirty="0"/>
          </a:p>
          <a:p>
            <a:pPr marL="274320" lvl="1" indent="0" algn="just">
              <a:buNone/>
            </a:pPr>
            <a:r>
              <a:rPr lang="fr-FR" sz="2600" i="1" dirty="0"/>
              <a:t>PV4. à l’époque j’avais euh l’Association des Sommeliers de Midi Pyrénées qui me tarabustaient en me disant « oui Marc euh fais nous une jolie négrette sans limite /fais nous/un premium avec ce cépage »/ et euh j’ai dit « ok/ on va y bosser dessus »/ et après/ donc/ on avait fait un joli produit/c’était en 99/ donc on avait fait une très jolie négrette/ très beau terroir / enfin /puis on a cherché un nom/ et on avait mis ça dans les barriques/ on était en train de goûter avec mon père/ et mon père il goûte plusieurs barriques/ et il me dit « </a:t>
            </a:r>
            <a:r>
              <a:rPr lang="fr-FR" sz="2600" i="1" dirty="0" err="1"/>
              <a:t>diu</a:t>
            </a:r>
            <a:r>
              <a:rPr lang="fr-FR" sz="2600" i="1" dirty="0"/>
              <a:t> </a:t>
            </a:r>
            <a:r>
              <a:rPr lang="fr-FR" sz="2600" i="1" dirty="0" err="1"/>
              <a:t>pichon</a:t>
            </a:r>
            <a:r>
              <a:rPr lang="fr-FR" sz="2600" i="1" dirty="0"/>
              <a:t>/ </a:t>
            </a:r>
            <a:r>
              <a:rPr lang="fr-FR" sz="2600" i="1" dirty="0" err="1"/>
              <a:t>aquel</a:t>
            </a:r>
            <a:r>
              <a:rPr lang="fr-FR" sz="2600" i="1" dirty="0"/>
              <a:t> vi a </a:t>
            </a:r>
            <a:r>
              <a:rPr lang="fr-FR" sz="2600" i="1" dirty="0" err="1"/>
              <a:t>tot</a:t>
            </a:r>
            <a:r>
              <a:rPr lang="fr-FR" sz="2600" i="1" dirty="0"/>
              <a:t> </a:t>
            </a:r>
            <a:r>
              <a:rPr lang="fr-FR" sz="2600" i="1" dirty="0" err="1"/>
              <a:t>çò</a:t>
            </a:r>
            <a:r>
              <a:rPr lang="fr-FR" sz="2600" i="1" dirty="0"/>
              <a:t> que cal » et alors [rire] écoute/ qu’est-ce que tu as dit là ? / « i a </a:t>
            </a:r>
            <a:r>
              <a:rPr lang="fr-FR" sz="2600" i="1" dirty="0" err="1"/>
              <a:t>tot</a:t>
            </a:r>
            <a:r>
              <a:rPr lang="fr-FR" sz="2600" i="1" dirty="0"/>
              <a:t> </a:t>
            </a:r>
            <a:r>
              <a:rPr lang="fr-FR" sz="2600" i="1" dirty="0" err="1"/>
              <a:t>çò</a:t>
            </a:r>
            <a:r>
              <a:rPr lang="fr-FR" sz="2600" i="1" dirty="0"/>
              <a:t> que cal » / j’ai dit « tu vois ben / on a trouvé le nom »/</a:t>
            </a:r>
          </a:p>
          <a:p>
            <a:pPr marL="274320" lvl="1" indent="0" algn="just">
              <a:buNone/>
            </a:pPr>
            <a:endParaRPr lang="fr-FR" sz="22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E22193-C178-4A40-B35A-DB8EC61C4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49" r="14878"/>
          <a:stretch/>
        </p:blipFill>
        <p:spPr>
          <a:xfrm>
            <a:off x="9200560" y="2001521"/>
            <a:ext cx="2227869" cy="34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67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071881"/>
            <a:ext cx="10906387" cy="5150802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fr-FR" sz="3400" dirty="0"/>
          </a:p>
          <a:p>
            <a:pPr marL="274320" lvl="1" indent="0">
              <a:buNone/>
            </a:pPr>
            <a:endParaRPr lang="fr-FR" sz="3400" dirty="0"/>
          </a:p>
          <a:p>
            <a:pPr marL="274320" lvl="1" indent="0">
              <a:buNone/>
            </a:pPr>
            <a:r>
              <a:rPr lang="fr-FR" sz="3400" dirty="0"/>
              <a:t>- un </a:t>
            </a:r>
            <a:r>
              <a:rPr lang="fr-FR" sz="3400" b="1" dirty="0">
                <a:solidFill>
                  <a:srgbClr val="7030A0"/>
                </a:solidFill>
              </a:rPr>
              <a:t>respect</a:t>
            </a:r>
            <a:r>
              <a:rPr lang="fr-FR" sz="3400" dirty="0"/>
              <a:t> de la langue inédit.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3000" dirty="0"/>
              <a:t>Désignant « occitan »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3000" dirty="0"/>
              <a:t>Graphie « classique »</a:t>
            </a:r>
          </a:p>
          <a:p>
            <a:pPr marL="274320" lvl="1" indent="0">
              <a:buNone/>
            </a:pPr>
            <a:endParaRPr lang="fr-FR" sz="2200" dirty="0"/>
          </a:p>
          <a:p>
            <a:pPr lvl="1">
              <a:buFont typeface="Wingdings" panose="05000000000000000000" pitchFamily="2" charset="2"/>
              <a:buChar char="ü"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383374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4584" y="458220"/>
            <a:ext cx="5033255" cy="6102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sz="4000" b="1" i="1" cap="small" dirty="0">
                <a:solidFill>
                  <a:srgbClr val="4E1BB5"/>
                </a:solidFill>
              </a:rPr>
              <a:t>Pâtes </a:t>
            </a:r>
            <a:r>
              <a:rPr lang="fr-FR" sz="4000" b="1" i="1" cap="small" dirty="0" err="1">
                <a:solidFill>
                  <a:srgbClr val="4E1BB5"/>
                </a:solidFill>
              </a:rPr>
              <a:t>Périès</a:t>
            </a:r>
            <a:r>
              <a:rPr lang="fr-FR" sz="4000" b="1" i="1" cap="small" dirty="0">
                <a:solidFill>
                  <a:srgbClr val="4E1BB5"/>
                </a:solidFill>
              </a:rPr>
              <a:t> (Aude): </a:t>
            </a:r>
          </a:p>
          <a:p>
            <a:pPr marL="0" indent="0">
              <a:buNone/>
            </a:pPr>
            <a:endParaRPr lang="fr-FR" sz="2300" i="1" dirty="0"/>
          </a:p>
          <a:p>
            <a:pPr marL="0" indent="0">
              <a:buNone/>
            </a:pPr>
            <a:r>
              <a:rPr lang="fr-FR" sz="2800" i="1" dirty="0"/>
              <a:t>E1 : sur les noms/ vous cherchez les noms/ et vous prenez l’orthographe / / qui est dans le dictionnaire/</a:t>
            </a:r>
          </a:p>
          <a:p>
            <a:pPr marL="0" indent="0">
              <a:buNone/>
            </a:pPr>
            <a:r>
              <a:rPr lang="fr-FR" sz="2800" i="1" dirty="0"/>
              <a:t>PP2 : exact/ ah oui/autrement/ c’est pas la peine</a:t>
            </a:r>
          </a:p>
          <a:p>
            <a:pPr marL="0" indent="0">
              <a:buNone/>
            </a:pPr>
            <a:r>
              <a:rPr lang="fr-FR" sz="2800" i="1" dirty="0"/>
              <a:t>E1 : comment vous dites autrement c’est pas la peine ?</a:t>
            </a:r>
          </a:p>
          <a:p>
            <a:pPr marL="0" indent="0">
              <a:buNone/>
            </a:pPr>
            <a:r>
              <a:rPr lang="fr-FR" sz="2800" i="1" dirty="0"/>
              <a:t>PP2 : oh non/ mettre n’importe quoi sur les pâtes/ c’est pas la peine/ il faut mettre quelque chose/ comme nous c’était de l’occitan/ </a:t>
            </a:r>
            <a:r>
              <a:rPr lang="fr-FR" sz="2800" i="1" dirty="0">
                <a:solidFill>
                  <a:srgbClr val="7030A0"/>
                </a:solidFill>
              </a:rPr>
              <a:t>il faut donner des noms occitans mais bien écrits/ autrement/ c’est pas la peine/ </a:t>
            </a:r>
          </a:p>
          <a:p>
            <a:pPr marL="0" indent="0">
              <a:buNone/>
            </a:pPr>
            <a:r>
              <a:rPr lang="fr-FR" sz="2800" i="1" dirty="0"/>
              <a:t>E1 : d’accord/ bon/</a:t>
            </a:r>
          </a:p>
          <a:p>
            <a:pPr marL="0" indent="0">
              <a:buNone/>
            </a:pPr>
            <a:r>
              <a:rPr lang="fr-FR" sz="2800" i="1" dirty="0"/>
              <a:t>PP2 : parce qu’après les gens qui connaissent/ ils vous le disent « ah là/ peut-être / c’est pas comme ça/ c’est comme ça » </a:t>
            </a:r>
          </a:p>
          <a:p>
            <a:endParaRPr lang="fr-FR" i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18926"/>
          <a:stretch/>
        </p:blipFill>
        <p:spPr>
          <a:xfrm>
            <a:off x="6033760" y="1451611"/>
            <a:ext cx="6158240" cy="342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54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9045" y="393632"/>
            <a:ext cx="8264170" cy="631577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fr-FR" sz="4500" b="1" cap="small" dirty="0">
                <a:solidFill>
                  <a:srgbClr val="4E1BB5"/>
                </a:solidFill>
              </a:rPr>
              <a:t>Pâtes BA PLA! (Tarn)</a:t>
            </a:r>
          </a:p>
          <a:p>
            <a:pPr marL="0" indent="0">
              <a:buNone/>
            </a:pPr>
            <a:endParaRPr lang="fr-FR" sz="4500" b="1" cap="small" dirty="0">
              <a:solidFill>
                <a:srgbClr val="4E1BB5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sz="4400" i="1" dirty="0"/>
              <a:t>PP1 : et en plus je me suis trompé/ </a:t>
            </a:r>
            <a:r>
              <a:rPr lang="fr-FR" sz="4400" b="1" i="1" dirty="0">
                <a:solidFill>
                  <a:srgbClr val="7030A0"/>
                </a:solidFill>
              </a:rPr>
              <a:t>j’ai fait une faute</a:t>
            </a:r>
            <a:r>
              <a:rPr lang="fr-FR" sz="4400" i="1" dirty="0"/>
              <a:t>/ </a:t>
            </a: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sz="4400" i="1" dirty="0"/>
              <a:t>E1 : alors/ vous avez fait une faute/ </a:t>
            </a: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sz="4400" i="1" dirty="0"/>
              <a:t>PP1 : non/mais je vais vous dire la faute que j’ai faite/ y a des / je sais pas/ sur la Dépêche / y a un une personne qui s’occupe de la revue « </a:t>
            </a:r>
            <a:r>
              <a:rPr lang="fr-FR" sz="4400" i="1" dirty="0" err="1"/>
              <a:t>Catinou</a:t>
            </a:r>
            <a:r>
              <a:rPr lang="fr-FR" sz="4400" i="1" dirty="0"/>
              <a:t> et </a:t>
            </a:r>
            <a:r>
              <a:rPr lang="fr-FR" sz="4400" i="1" dirty="0" err="1"/>
              <a:t>Jacouti</a:t>
            </a:r>
            <a:r>
              <a:rPr lang="fr-FR" sz="4400" i="1" dirty="0"/>
              <a:t> »/ et lui/ il parle patois/ oc/occitan/ parfaitement QUOI et j’ai trouvé cette personne/ il me dit / « dis-donc petit/ là/ t’as fait une faute » // et ben / j’ai dit / /  ben / il m’a dit « c’est pas Ba Pla/ c’est Ba plan/ y a un N à la fin/ ouais mais/ le problème/ c’est que le N il se prononce pas / et comme moi/ j’ai toujours entendu/ Ba Pla/ j’ai marqué Ba Pla / voilà/ </a:t>
            </a: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sz="4400" i="1" dirty="0"/>
              <a:t>[…] la prochaine fois/ je ferai un peu plus attention/voilà/ et tant pis si je fais la faute d’orthographe/ parce que ça sonne mieux/ mais au moins/ je saurai/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3215" y="2225109"/>
            <a:ext cx="3316631" cy="305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82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1711" y="1844499"/>
            <a:ext cx="11140795" cy="4616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Globalisation/mondialisation </a:t>
            </a:r>
          </a:p>
          <a:p>
            <a:pPr marL="0" indent="0">
              <a:buNone/>
            </a:pPr>
            <a:r>
              <a:rPr lang="fr-FR" sz="2400" dirty="0"/>
              <a:t>Méfiance du consommateur</a:t>
            </a:r>
          </a:p>
          <a:p>
            <a:pPr marL="0" indent="0">
              <a:buNone/>
            </a:pPr>
            <a:r>
              <a:rPr lang="fr-FR" sz="2400" dirty="0"/>
              <a:t>Marchandisation de l’authenticité</a:t>
            </a:r>
          </a:p>
          <a:p>
            <a:pPr marL="0" indent="0">
              <a:buNone/>
            </a:pPr>
            <a:r>
              <a:rPr lang="fr-FR" sz="3000" dirty="0"/>
              <a:t>                                                        </a:t>
            </a:r>
            <a:r>
              <a:rPr lang="fr-FR" sz="3000" b="1" dirty="0">
                <a:solidFill>
                  <a:srgbClr val="7030A0"/>
                </a:solidFill>
              </a:rPr>
              <a:t>TERROIR</a:t>
            </a:r>
          </a:p>
          <a:p>
            <a:pPr marL="0" indent="0">
              <a:buNone/>
            </a:pPr>
            <a:endParaRPr lang="fr-FR" sz="400" dirty="0"/>
          </a:p>
          <a:p>
            <a:pPr marL="0" indent="0">
              <a:buNone/>
            </a:pPr>
            <a:r>
              <a:rPr lang="fr-FR" sz="2400" dirty="0"/>
              <a:t>				Patrimoine - Traditions </a:t>
            </a:r>
          </a:p>
          <a:p>
            <a:pPr marL="0" indent="0">
              <a:buNone/>
            </a:pPr>
            <a:r>
              <a:rPr lang="fr-FR" sz="2400" dirty="0"/>
              <a:t>				Savoir-faire ancien</a:t>
            </a:r>
          </a:p>
          <a:p>
            <a:pPr marL="0" indent="0">
              <a:buNone/>
            </a:pPr>
            <a:r>
              <a:rPr lang="fr-FR" sz="2400" b="1" dirty="0"/>
              <a:t>				Ancrage dans le territoire </a:t>
            </a:r>
          </a:p>
          <a:p>
            <a:pPr marL="0" indent="0">
              <a:buNone/>
            </a:pPr>
            <a:r>
              <a:rPr lang="fr-FR" sz="2400" b="1" dirty="0"/>
              <a:t>                                                      Avenir</a:t>
            </a:r>
          </a:p>
          <a:p>
            <a:pPr marL="0" indent="0">
              <a:buNone/>
            </a:pPr>
            <a:r>
              <a:rPr lang="fr-FR" sz="2600" dirty="0"/>
              <a:t>. </a:t>
            </a:r>
            <a:endParaRPr lang="fr-FR" sz="17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782320" y="298946"/>
            <a:ext cx="1068593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i="1" u="sng" dirty="0">
                <a:solidFill>
                  <a:srgbClr val="4E1BB5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La « </a:t>
            </a:r>
            <a:r>
              <a:rPr lang="fr-FR" sz="3600" i="1" u="sng" dirty="0" err="1">
                <a:solidFill>
                  <a:srgbClr val="4E1BB5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terroirisation</a:t>
            </a:r>
            <a:r>
              <a:rPr lang="fr-FR" sz="3600" i="1" u="sng" dirty="0">
                <a:solidFill>
                  <a:srgbClr val="4E1BB5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 »</a:t>
            </a:r>
            <a:r>
              <a:rPr lang="fr-FR" sz="3600" i="1" dirty="0">
                <a:solidFill>
                  <a:srgbClr val="4E1BB5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des produits à travers la langue  ?</a:t>
            </a:r>
            <a:r>
              <a:rPr lang="fr-FR" i="1" dirty="0"/>
              <a:t>	</a:t>
            </a:r>
            <a:endParaRPr lang="fr-FR" dirty="0"/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0B46ECEF-FA83-485B-B573-C242A678FFF0}"/>
              </a:ext>
            </a:extLst>
          </p:cNvPr>
          <p:cNvSpPr/>
          <p:nvPr/>
        </p:nvSpPr>
        <p:spPr>
          <a:xfrm>
            <a:off x="8279328" y="3735982"/>
            <a:ext cx="980388" cy="20361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048192-394F-4189-897A-DDD310D91EB1}"/>
              </a:ext>
            </a:extLst>
          </p:cNvPr>
          <p:cNvSpPr txBox="1"/>
          <p:nvPr/>
        </p:nvSpPr>
        <p:spPr>
          <a:xfrm>
            <a:off x="9339378" y="3771624"/>
            <a:ext cx="249067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u="sng" cap="small" dirty="0" err="1">
                <a:solidFill>
                  <a:srgbClr val="7030A0"/>
                </a:solidFill>
              </a:rPr>
              <a:t>occitan</a:t>
            </a:r>
            <a:r>
              <a:rPr lang="es-ES" sz="4000" b="1" u="sng" cap="small" dirty="0">
                <a:solidFill>
                  <a:srgbClr val="7030A0"/>
                </a:solidFill>
              </a:rPr>
              <a:t> </a:t>
            </a:r>
          </a:p>
          <a:p>
            <a:pPr algn="ctr"/>
            <a:r>
              <a:rPr lang="es-ES" sz="2800" b="1" dirty="0" err="1"/>
              <a:t>langue</a:t>
            </a:r>
            <a:r>
              <a:rPr lang="es-ES" sz="2800" b="1" dirty="0"/>
              <a:t> </a:t>
            </a:r>
            <a:r>
              <a:rPr lang="es-ES" sz="2800" b="1" dirty="0" err="1"/>
              <a:t>historique</a:t>
            </a:r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du </a:t>
            </a:r>
            <a:r>
              <a:rPr lang="es-ES" sz="2800" b="1" dirty="0" err="1"/>
              <a:t>territoire</a:t>
            </a:r>
            <a:r>
              <a:rPr lang="es-ES" sz="2800" b="1" dirty="0"/>
              <a:t> …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A455E6FE-F40A-4928-BD1A-9BCB0A5D6D62}"/>
              </a:ext>
            </a:extLst>
          </p:cNvPr>
          <p:cNvCxnSpPr>
            <a:cxnSpLocks/>
          </p:cNvCxnSpPr>
          <p:nvPr/>
        </p:nvCxnSpPr>
        <p:spPr>
          <a:xfrm>
            <a:off x="775970" y="3680101"/>
            <a:ext cx="3291840" cy="944880"/>
          </a:xfrm>
          <a:prstGeom prst="bentConnector3">
            <a:avLst/>
          </a:prstGeom>
          <a:ln w="57150">
            <a:solidFill>
              <a:srgbClr val="4E1B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17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6800" y="762000"/>
            <a:ext cx="10058400" cy="52730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r>
              <a:rPr lang="fr-FR" sz="3600" dirty="0"/>
              <a:t>Il s’agit de (ré)</a:t>
            </a:r>
            <a:r>
              <a:rPr lang="fr-FR" sz="3600" dirty="0" err="1"/>
              <a:t>intègrer</a:t>
            </a:r>
            <a:r>
              <a:rPr lang="fr-FR" sz="3600" dirty="0"/>
              <a:t> une langue (qui fait partie le plus souvent de la biographie langagière des acteurs, modestement et </a:t>
            </a:r>
            <a:r>
              <a:rPr lang="fr-FR" sz="3600" u="sng" dirty="0"/>
              <a:t>sans (trop de) militantisme</a:t>
            </a:r>
            <a:r>
              <a:rPr lang="fr-FR" sz="3600" dirty="0"/>
              <a:t>) </a:t>
            </a:r>
          </a:p>
          <a:p>
            <a:pPr marL="0" indent="0">
              <a:buNone/>
            </a:pPr>
            <a:r>
              <a:rPr lang="fr-FR" sz="3600" dirty="0"/>
              <a:t>à une identité d’ entrepreneurs modernes ancrés dans un terroir mais ouverts aux marchés nationaux et internationaux.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8989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791852"/>
            <a:ext cx="10515600" cy="5385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/>
              <a:t>Dans le contexte d’une langue très minorisée, il s'agit d'une </a:t>
            </a:r>
            <a:r>
              <a:rPr lang="fr-FR" sz="3600" b="1" u="sng" dirty="0">
                <a:solidFill>
                  <a:srgbClr val="7030A0"/>
                </a:solidFill>
              </a:rPr>
              <a:t>patrimonialisation dynamique (et créative) </a:t>
            </a:r>
            <a:r>
              <a:rPr lang="fr-FR" sz="3600" dirty="0"/>
              <a:t>, qui confère à la langue dominée un sursaut de considération et de fonctionnalité sociétales bien réel sur la voie d'une </a:t>
            </a:r>
            <a:r>
              <a:rPr lang="fr-FR" sz="3600" u="sng" dirty="0">
                <a:solidFill>
                  <a:srgbClr val="7030A0"/>
                </a:solidFill>
              </a:rPr>
              <a:t>certaine</a:t>
            </a:r>
            <a:r>
              <a:rPr lang="fr-FR" sz="3600" dirty="0">
                <a:solidFill>
                  <a:srgbClr val="7030A0"/>
                </a:solidFill>
              </a:rPr>
              <a:t> </a:t>
            </a:r>
            <a:r>
              <a:rPr lang="fr-FR" sz="3600" b="1" i="1" dirty="0">
                <a:solidFill>
                  <a:srgbClr val="7030A0"/>
                </a:solidFill>
              </a:rPr>
              <a:t>normalisation</a:t>
            </a:r>
            <a:r>
              <a:rPr lang="fr-FR" sz="3600" dirty="0"/>
              <a:t>, même si </a:t>
            </a:r>
            <a:r>
              <a:rPr lang="fr-FR" sz="3600" dirty="0">
                <a:solidFill>
                  <a:srgbClr val="7030A0"/>
                </a:solidFill>
              </a:rPr>
              <a:t>une </a:t>
            </a:r>
            <a:r>
              <a:rPr lang="fr-FR" sz="3600" i="1" dirty="0">
                <a:solidFill>
                  <a:srgbClr val="7030A0"/>
                </a:solidFill>
              </a:rPr>
              <a:t>normalisation</a:t>
            </a:r>
            <a:r>
              <a:rPr lang="fr-FR" sz="3600" dirty="0">
                <a:solidFill>
                  <a:srgbClr val="7030A0"/>
                </a:solidFill>
              </a:rPr>
              <a:t> au plein sens du terme reste largement de l’ordre de l’utopie</a:t>
            </a:r>
            <a:r>
              <a:rPr lang="fr-FR" sz="3600" dirty="0"/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8988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873DA9-970C-4380-BBCF-A3C7419B2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7963"/>
            <a:ext cx="10058400" cy="6121557"/>
          </a:xfrm>
        </p:spPr>
        <p:txBody>
          <a:bodyPr>
            <a:normAutofit/>
          </a:bodyPr>
          <a:lstStyle/>
          <a:p>
            <a:r>
              <a:rPr lang="fr-FR" sz="3600" dirty="0"/>
              <a:t>Ces pratiques commerciales de </a:t>
            </a:r>
            <a:r>
              <a:rPr lang="fr-FR" sz="3600" b="1" dirty="0" err="1">
                <a:solidFill>
                  <a:srgbClr val="7030A0"/>
                </a:solidFill>
              </a:rPr>
              <a:t>terroirisation</a:t>
            </a:r>
            <a:r>
              <a:rPr lang="fr-FR" sz="3600" dirty="0"/>
              <a:t> à travers la langue bien que </a:t>
            </a:r>
            <a:r>
              <a:rPr lang="fr-FR" sz="3600" b="1" dirty="0">
                <a:solidFill>
                  <a:srgbClr val="7030A0"/>
                </a:solidFill>
              </a:rPr>
              <a:t>minoritaires</a:t>
            </a:r>
            <a:r>
              <a:rPr lang="fr-FR" sz="3600" dirty="0"/>
              <a:t> et (pour le moment) </a:t>
            </a:r>
            <a:r>
              <a:rPr lang="fr-FR" sz="3600" b="1" u="sng" dirty="0">
                <a:solidFill>
                  <a:srgbClr val="7030A0"/>
                </a:solidFill>
              </a:rPr>
              <a:t>non organisées </a:t>
            </a:r>
            <a:r>
              <a:rPr lang="fr-FR" sz="3600" dirty="0"/>
              <a:t>: </a:t>
            </a:r>
          </a:p>
          <a:p>
            <a:endParaRPr lang="fr-FR" sz="3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3200" dirty="0"/>
              <a:t>sont le fruit des efforts </a:t>
            </a:r>
            <a:r>
              <a:rPr lang="fr-FR" sz="3200" i="1" dirty="0" err="1"/>
              <a:t>normativisateurs</a:t>
            </a:r>
            <a:r>
              <a:rPr lang="fr-FR" sz="3200" dirty="0"/>
              <a:t> et </a:t>
            </a:r>
            <a:r>
              <a:rPr lang="fr-FR" sz="3200" i="1" dirty="0"/>
              <a:t>normalisateurs</a:t>
            </a:r>
            <a:r>
              <a:rPr lang="fr-FR" sz="3200" dirty="0"/>
              <a:t> des générations précédentes : </a:t>
            </a:r>
            <a:r>
              <a:rPr lang="fr-FR" sz="3200" dirty="0">
                <a:solidFill>
                  <a:srgbClr val="7030A0"/>
                </a:solidFill>
              </a:rPr>
              <a:t>image positive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3200" dirty="0"/>
              <a:t>sont porteuses de dynamiques génératrices de </a:t>
            </a:r>
            <a:r>
              <a:rPr lang="fr-FR" sz="3200" dirty="0">
                <a:solidFill>
                  <a:srgbClr val="7030A0"/>
                </a:solidFill>
              </a:rPr>
              <a:t>valorisation et de légitimation socio-culturelles.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3200" dirty="0"/>
              <a:t>s’inscrivent dans un vaste mouvement de considération pour</a:t>
            </a:r>
            <a:r>
              <a:rPr lang="fr-FR" sz="3200" dirty="0">
                <a:solidFill>
                  <a:srgbClr val="7030A0"/>
                </a:solidFill>
              </a:rPr>
              <a:t> les origines, l’authenticité et une modernité </a:t>
            </a:r>
            <a:r>
              <a:rPr lang="fr-FR" sz="3200" b="1" dirty="0">
                <a:solidFill>
                  <a:srgbClr val="7030A0"/>
                </a:solidFill>
              </a:rPr>
              <a:t>éco-responsables</a:t>
            </a:r>
            <a:endParaRPr lang="fr-FR" sz="2800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3845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36807-0955-42D5-94EA-6C0D8A03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41"/>
            <a:ext cx="10515600" cy="1325563"/>
          </a:xfrm>
        </p:spPr>
        <p:txBody>
          <a:bodyPr/>
          <a:lstStyle/>
          <a:p>
            <a:r>
              <a:rPr lang="fr-FR" dirty="0"/>
              <a:t>Références bibliographiques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0077AB-71A9-417E-9AE5-D34E288BE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6632"/>
            <a:ext cx="10515600" cy="5567794"/>
          </a:xfrm>
        </p:spPr>
        <p:txBody>
          <a:bodyPr>
            <a:normAutofit lnSpcReduction="10000"/>
          </a:bodyPr>
          <a:lstStyle/>
          <a:p>
            <a:pPr marL="22225" marR="69850" indent="0" algn="just">
              <a:spcBef>
                <a:spcPts val="545"/>
              </a:spcBef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Carmen, 2008,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Actes de résistance sociolinguistique. Les défis d’une production militante en langue d’oc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Paris, L’Harmattan.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71755" indent="0" algn="just">
              <a:spcAft>
                <a:spcPts val="0"/>
              </a:spcAft>
              <a:buNone/>
            </a:pPr>
            <a:r>
              <a:rPr lang="fr-FR" sz="1400" spc="-2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Carmen, 2009, </a:t>
            </a:r>
            <a:r>
              <a:rPr lang="fr-FR" sz="1400" i="1" spc="-2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Langues minoritaires en quête de dignité. Le</a:t>
            </a:r>
            <a:r>
              <a:rPr lang="fr-FR" sz="1400" i="1" spc="-3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spc="-2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galicien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Espagne et l’occitan en France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Paris, L’Harmattan.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68580" indent="0" algn="just"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Garabato,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Carmen,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2018,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fr-FR" sz="1400" spc="-2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langues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minoritaires/minorées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conquête de “parts de marché” : questionnement général et premiers résultats du projet ECO-OC</a:t>
            </a:r>
            <a:r>
              <a:rPr lang="fr-FR" sz="1400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»,</a:t>
            </a:r>
            <a:r>
              <a:rPr lang="fr-FR" sz="1400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dans</a:t>
            </a:r>
            <a:r>
              <a:rPr lang="fr-FR" sz="1400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Identités,</a:t>
            </a:r>
            <a:r>
              <a:rPr lang="fr-FR" sz="1400" i="1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Conflits</a:t>
            </a:r>
            <a:r>
              <a:rPr lang="fr-FR" sz="1400" i="1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</a:t>
            </a:r>
            <a:r>
              <a:rPr lang="fr-FR" sz="1400" i="1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interventions</a:t>
            </a:r>
            <a:r>
              <a:rPr lang="fr-FR" sz="1400" i="1" spc="3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sociolinguistiques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14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</a:t>
            </a:r>
            <a:r>
              <a:rPr lang="fr-FR" sz="1400" spc="-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H. Boyer, K. Djordjevic, B. Pivot (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éds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Limoges, Lambert Lucas, 201, p. 87-97.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67310" indent="0" algn="just"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Carmen, 2021a, « Patrimoine linguistique – culturel et pratiques commerciales en situation de minor(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ation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Étude de cas en France et en Espagne », dans S.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Moukrim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C.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H. Boyer et H.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Jarmouni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Langues et patrimoine culturel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Paris, L’Harmattan (collection Socio- linguistique), p. 11-30.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65405" indent="0" algn="just"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Carmen, 2021b, « Enjeux et écueils de la standardisation du galicien : quatre décennies de débats », dans C.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H. Boyer et</a:t>
            </a:r>
            <a:r>
              <a:rPr lang="fr-F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K. Djordjevic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standardisation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langues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minor(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ées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aux XXᵉ et XXIᵉ siècles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Paris, L’Harmattan, p. 39-53.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71120" indent="0" algn="just">
              <a:spcAft>
                <a:spcPts val="0"/>
              </a:spcAft>
              <a:buNone/>
            </a:pP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es-ES" sz="1400" spc="-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Garabato,</a:t>
            </a:r>
            <a:r>
              <a:rPr lang="es-ES" sz="1400" spc="-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Carmen,</a:t>
            </a:r>
            <a:r>
              <a:rPr lang="es-ES" sz="1400" spc="-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2016,</a:t>
            </a:r>
            <a:r>
              <a:rPr lang="es-ES" sz="1400" spc="-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Vivamos</a:t>
            </a:r>
            <a:r>
              <a:rPr lang="es-ES" sz="1400" i="1" spc="-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como</a:t>
            </a:r>
            <a:r>
              <a:rPr lang="es-ES" sz="1400" i="1" spc="-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galegos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s-ES" sz="1400" spc="-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identidade</a:t>
            </a:r>
            <a:r>
              <a:rPr lang="es-ES" sz="1400" spc="-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s-ES" sz="1400" spc="-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lingua</a:t>
            </a:r>
            <a:r>
              <a:rPr lang="es-ES" sz="1400" spc="-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galega como argumentos </a:t>
            </a:r>
            <a:r>
              <a:rPr lang="es-ES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comerciais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 in 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Cantares de amigos. </a:t>
            </a:r>
            <a:r>
              <a:rPr lang="es-ES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Estudos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en </a:t>
            </a:r>
            <a:r>
              <a:rPr lang="es-ES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homenaxe</a:t>
            </a:r>
            <a:r>
              <a:rPr lang="es-ES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s-ES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Mercedes</a:t>
            </a:r>
            <a:r>
              <a:rPr lang="es-ES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Brea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Servicio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Publicacións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Universidade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Santiago de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Compostela,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Santiago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Compostela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2016,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ISBN</a:t>
            </a:r>
            <a:r>
              <a:rPr lang="es-ES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978-84-16533-69-5,</a:t>
            </a:r>
            <a:r>
              <a:rPr lang="fr-F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p.</a:t>
            </a:r>
            <a:r>
              <a:rPr lang="fr-FR" sz="14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37-</a:t>
            </a:r>
            <a:r>
              <a:rPr lang="fr-FR" sz="1400" spc="-2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48.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68580" indent="0" algn="just"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Alén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Garabato, Carmen et Boyer Henri, 2020,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 marché et la langue occitane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XXIᵉ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siècle.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Microactes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glottopolitiques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contre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substitution,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Limoges, Ed. Lambert-Lucas.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70485" indent="0" algn="just"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Aracil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Lluis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V., 1982,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Papers de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Sociolingüística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Barcelona,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Edicions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la </a:t>
            </a:r>
            <a:r>
              <a:rPr lang="fr-FR" sz="1400" spc="-1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Magrana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67945" indent="0" algn="just">
              <a:spcAft>
                <a:spcPts val="0"/>
              </a:spcAft>
              <a:buNone/>
            </a:pP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Boyer, Henri, 2009, « “Poids” des langues ou “poids” des imaginaires des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gues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trois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situations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normalisation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d’une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langue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minorée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»,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dans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poids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</a:t>
            </a:r>
            <a:r>
              <a:rPr lang="fr-FR" sz="14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langues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sous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M.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Gasquet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Cyrus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</a:t>
            </a:r>
            <a:r>
              <a:rPr lang="fr-FR" sz="14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Petitjean, Paris, L’Harmattan, p. 207-217.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71120" indent="0" algn="just">
              <a:spcAft>
                <a:spcPts val="0"/>
              </a:spcAft>
              <a:buNone/>
            </a:pP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Boyer, Henri, 2014, « Loyauté linguistique, affirmation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glottopolitique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 pro-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duction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d’identité », C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olloque Jean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Peytard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syntagmes et entailles,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Labora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toire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Elliasd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Université de Franche-Comté, Besançon, 7-9 juin 2012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2014, Besançon, France. p.169-176.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225" marR="71120" indent="0" algn="just">
              <a:spcAft>
                <a:spcPts val="0"/>
              </a:spcAft>
              <a:buNone/>
            </a:pP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Boyer, Henri, 2016,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Faits et gestes d’identité en discours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Paris, L’Harmattan. Boyer,</a:t>
            </a:r>
            <a:r>
              <a:rPr lang="fr-FR" sz="1400" spc="1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Henri,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2017,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fr-FR" sz="1400" spc="1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identitèmes</a:t>
            </a:r>
            <a:r>
              <a:rPr lang="fr-FR" sz="1400" spc="1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construction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patrimoniale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</a:t>
            </a:r>
            <a:r>
              <a:rPr lang="fr-FR" sz="1400" spc="17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célébra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tion », in C.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Dahou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A. </a:t>
            </a:r>
            <a:r>
              <a:rPr lang="fr-FR" sz="14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F. Roche, </a:t>
            </a:r>
            <a:r>
              <a:rPr lang="fr-FR" sz="14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Construction/déconstruction des identités linguistiques</a:t>
            </a:r>
            <a:r>
              <a:rPr lang="fr-FR" sz="14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Paris, Connaissances et savoirs (coll. Langues et </a:t>
            </a:r>
            <a:r>
              <a:rPr lang="fr-FR" sz="14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sociétés).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99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02332A-0C31-4824-AAEB-E45670A08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9303"/>
            <a:ext cx="10515600" cy="5835192"/>
          </a:xfrm>
        </p:spPr>
        <p:txBody>
          <a:bodyPr>
            <a:normAutofit fontScale="85000" lnSpcReduction="20000"/>
          </a:bodyPr>
          <a:lstStyle/>
          <a:p>
            <a:pPr marL="0" marR="71120" indent="0" algn="just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Calvet, Louis-Jean, 2007, « Approche sociolinguistique de l’avenir du français dans le monde »,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Hérodote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2007/3 (n° 126), p. 153-160.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0190" indent="0" algn="just">
              <a:spcAft>
                <a:spcPts val="0"/>
              </a:spcAft>
              <a:buNone/>
            </a:pP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Comaroff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John L. et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Comaroff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Jean, 2009, </a:t>
            </a:r>
            <a:r>
              <a:rPr lang="fr-FR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Ethnicity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Inc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Chicago, The Uni-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versity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Chicago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Press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250190" indent="0" algn="just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Costa, James, 2015, « Toute langue est-elle marchandable ? Vendre le gaélique ou l’écossais dans l’Écosse actuelle ».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Bretagne Linguistique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p. 1-10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Cuisenier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Jean, 1997, « Repenser aujourd’hui la notion de tradition populaire ».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Cahiers slaves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</a:t>
            </a:r>
            <a:r>
              <a:rPr lang="fr-FR" sz="1800" spc="-3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Aspect de la vie traditionnelle en Russie et alentour, p. 5-15.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0190" indent="0" algn="just">
              <a:spcAft>
                <a:spcPts val="0"/>
              </a:spcAft>
              <a:buNone/>
            </a:pP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Davallon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Jean, 2000, « Le patrimoine : “une filiation inversée” ? ».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Espaces Temps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74-75, p. 6-16.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49555" indent="0" algn="just">
              <a:spcBef>
                <a:spcPts val="5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Duchêne,</a:t>
            </a:r>
            <a:r>
              <a:rPr lang="fr-FR" sz="1800" spc="-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Alexandre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Heller,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Monica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(éd.),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2012,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Language</a:t>
            </a:r>
            <a:r>
              <a:rPr lang="fr-FR" sz="1800" i="1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fr-FR" sz="1800" i="1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Late</a:t>
            </a:r>
            <a:r>
              <a:rPr lang="fr-FR" sz="1800" i="1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Capitalism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Pride and Profit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New York &amp; London, Routledge.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47650" indent="0" algn="just">
              <a:spcAft>
                <a:spcPts val="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Formoso, </a:t>
            </a:r>
            <a:r>
              <a:rPr lang="es-ES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Gosende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V., 2005, </a:t>
            </a:r>
            <a:r>
              <a:rPr lang="es-ES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s-ES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lingua</a:t>
            </a:r>
            <a:r>
              <a:rPr lang="es-ES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galega no ámbito empresarial: usos et </a:t>
            </a:r>
            <a:r>
              <a:rPr lang="es-ES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representacións</a:t>
            </a:r>
            <a:r>
              <a:rPr lang="es-ES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sociolingüísticas, Tese de </a:t>
            </a:r>
            <a:r>
              <a:rPr lang="es-ES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doutoramento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s-ES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Universidade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Santiago de Compostela, Departamento de </a:t>
            </a:r>
            <a:r>
              <a:rPr lang="es-ES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Filoloxia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galega.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45745" indent="0" algn="just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Fort,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Fatiha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Fort,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François,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2006,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“Alternatives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marketing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pour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</a:t>
            </a:r>
            <a:r>
              <a:rPr lang="fr-FR" sz="1800" spc="13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produits de terroir”, dans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Revue française de gestion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2006/3 (n° 162), p. 145-159.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0825" indent="0" algn="just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Heller,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Monica,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2003,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Gobalization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new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economy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fr-FR" sz="1800" spc="-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commodification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language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identity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”, Journal of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Sociolinguistics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7, p. 473-492.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3365" indent="0" algn="just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Heller, Monica, 2008, « Repenser le plurilinguisme : langue,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postnationalisme</a:t>
            </a:r>
            <a:r>
              <a:rPr lang="fr-FR" sz="1800" spc="-3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 la nouvelle économie mondialisé »,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Diversité urbaine,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p. 163-176.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0825" indent="0" algn="just">
              <a:spcAft>
                <a:spcPts val="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Llera, Ramo F. J., 1986, “El espacio social de la lengua asturiana”, </a:t>
            </a:r>
            <a:r>
              <a:rPr lang="es-ES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Lletres</a:t>
            </a:r>
            <a:r>
              <a:rPr lang="es-ES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Astu</a:t>
            </a:r>
            <a:r>
              <a:rPr lang="es-ES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s-ES" sz="1800" i="1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rianes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22, p. 7-15.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0190" indent="0" algn="just">
              <a:spcAft>
                <a:spcPts val="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Llera, Ramo F.J. et San Martín </a:t>
            </a:r>
            <a:r>
              <a:rPr lang="es-ES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Antuña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P., 2003, </a:t>
            </a:r>
            <a:r>
              <a:rPr lang="es-ES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 Estudio sociolingüístico de Asturias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s-ES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Uviéu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Academia de la </a:t>
            </a:r>
            <a:r>
              <a:rPr lang="es-ES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llingua</a:t>
            </a:r>
            <a:r>
              <a:rPr lang="es-ES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asturiana.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50825" indent="0" algn="just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Moïse, C.,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Mclaughlin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M., Roy, S.,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White, C., 2006, « Le tourisme patrimonial : la commercialisation de l’identité franco-canadienne et ses enjeux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langa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giers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»,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Langage et société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n° 118.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46380" indent="0">
              <a:spcAft>
                <a:spcPts val="0"/>
              </a:spcAft>
              <a:buNone/>
            </a:pPr>
            <a:r>
              <a:rPr lang="fr-FR" sz="1800" spc="-1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Roudometof</a:t>
            </a:r>
            <a:r>
              <a:rPr lang="fr-FR" sz="18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1800" spc="-1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V., 2016, </a:t>
            </a:r>
            <a:r>
              <a:rPr lang="fr-FR" sz="1800" i="1" spc="-1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Glocalization</a:t>
            </a:r>
            <a:r>
              <a:rPr lang="fr-FR" sz="1800" i="1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a </a:t>
            </a:r>
            <a:r>
              <a:rPr lang="fr-FR" sz="1800" i="1" spc="-1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critical</a:t>
            </a:r>
            <a:r>
              <a:rPr lang="fr-FR" sz="1800" i="1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introduction</a:t>
            </a:r>
            <a:r>
              <a:rPr lang="fr-FR" sz="1800" spc="-1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Londres, Routledge.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Swann, A.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(de),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1993,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evolving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European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language</a:t>
            </a:r>
            <a:r>
              <a:rPr lang="fr-FR" sz="1800" spc="17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system: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theory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communication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potential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language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competition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”.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Revue</a:t>
            </a:r>
            <a:r>
              <a:rPr lang="fr-FR" sz="18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internationale</a:t>
            </a:r>
            <a:r>
              <a:rPr lang="fr-F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1800" i="1" spc="5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science</a:t>
            </a:r>
            <a:r>
              <a:rPr lang="fr-FR" sz="1800" i="1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politique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1800" spc="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vol.</a:t>
            </a:r>
            <a:r>
              <a:rPr lang="fr-FR" sz="18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14,</a:t>
            </a:r>
            <a:r>
              <a:rPr lang="fr-FR" sz="18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n°</a:t>
            </a:r>
            <a:r>
              <a:rPr lang="fr-FR" sz="18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spc="-2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</a:p>
          <a:p>
            <a:pPr marL="0" marR="246380" indent="0">
              <a:spcAft>
                <a:spcPts val="0"/>
              </a:spcAft>
              <a:buNone/>
            </a:pP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Swann, A.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(de),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1993,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“The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evolving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European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language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system: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theory</a:t>
            </a:r>
            <a:r>
              <a:rPr lang="fr-FR" sz="1800" spc="17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communication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potential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language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competition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”.</a:t>
            </a:r>
            <a:r>
              <a:rPr lang="fr-FR" sz="1800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Revue</a:t>
            </a:r>
            <a:r>
              <a:rPr lang="fr-FR" sz="1800" i="1" spc="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internationale de</a:t>
            </a:r>
            <a:r>
              <a:rPr lang="fr-FR" sz="1800" i="1" spc="5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science</a:t>
            </a:r>
            <a:r>
              <a:rPr lang="fr-FR" sz="1800" i="1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politique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1800" spc="6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vol.</a:t>
            </a:r>
            <a:r>
              <a:rPr lang="fr-FR" sz="18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14,</a:t>
            </a:r>
            <a:r>
              <a:rPr lang="fr-FR" sz="18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n°</a:t>
            </a:r>
            <a:r>
              <a:rPr lang="fr-FR" sz="1800" spc="6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spc="-25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246380" indent="0">
              <a:spcAft>
                <a:spcPts val="0"/>
              </a:spcAft>
              <a:buNone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195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8014</TotalTime>
  <Words>3572</Words>
  <Application>Microsoft Office PowerPoint</Application>
  <PresentationFormat>Grand écran</PresentationFormat>
  <Paragraphs>174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5" baseType="lpstr">
      <vt:lpstr>Batang</vt:lpstr>
      <vt:lpstr>Arial</vt:lpstr>
      <vt:lpstr>Calibri</vt:lpstr>
      <vt:lpstr>Calibri Light</vt:lpstr>
      <vt:lpstr>Times New Roman</vt:lpstr>
      <vt:lpstr>Wingdings</vt:lpstr>
      <vt:lpstr>Office Theme</vt:lpstr>
      <vt:lpstr>  'Terroirisation' à travers la langue  vs.  'marchandisation' de la langue  </vt:lpstr>
      <vt:lpstr>Présentation PowerPoint</vt:lpstr>
      <vt:lpstr>Présentation PowerPoint</vt:lpstr>
      <vt:lpstr>Présentation PowerPoint</vt:lpstr>
      <vt:lpstr>Les langues minor(is)ées face au marché: </vt:lpstr>
      <vt:lpstr>Stratégies commerciales de normalisation  </vt:lpstr>
      <vt:lpstr>Présentation PowerPoint</vt:lpstr>
      <vt:lpstr>2. Stratégies de glocalisation,  adoptées par les grandes entreprises (multinationales)</vt:lpstr>
      <vt:lpstr>Présentation PowerPoint</vt:lpstr>
      <vt:lpstr>3. La marchandisation des langues-cultures régionales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4. Les usages folklorisants (patrimonialisation atone)</vt:lpstr>
      <vt:lpstr>Présentation PowerPoint</vt:lpstr>
      <vt:lpstr>Présentation PowerPoint</vt:lpstr>
      <vt:lpstr>5.(Auto)célébration identitaire (patrimonialisation plutôt dynamique) </vt:lpstr>
      <vt:lpstr>Présentation PowerPoint</vt:lpstr>
      <vt:lpstr>6. Stratégies de terroirisation, adoptées par de petites entreprises commercialisant des produits du terroir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terroirisation à travers la langue…</vt:lpstr>
      <vt:lpstr>Créativité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Références bibliographiques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Patrimoine linguistique- culturel et pratiques commerciales en contexte très minor(is)é.  Etude de cas en France et en Espagne.</dc:title>
  <dc:creator>Carmen Alén</dc:creator>
  <cp:lastModifiedBy>Maria Carmen Alen Garabato</cp:lastModifiedBy>
  <cp:revision>102</cp:revision>
  <dcterms:created xsi:type="dcterms:W3CDTF">2019-10-12T12:57:26Z</dcterms:created>
  <dcterms:modified xsi:type="dcterms:W3CDTF">2025-03-23T16:14:43Z</dcterms:modified>
</cp:coreProperties>
</file>