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6" r:id="rId2"/>
    <p:sldId id="256" r:id="rId3"/>
    <p:sldId id="257" r:id="rId4"/>
    <p:sldId id="258" r:id="rId5"/>
    <p:sldId id="259" r:id="rId6"/>
    <p:sldId id="260" r:id="rId7"/>
    <p:sldId id="261" r:id="rId8"/>
    <p:sldId id="262" r:id="rId9"/>
    <p:sldId id="263" r:id="rId10"/>
    <p:sldId id="282" r:id="rId11"/>
    <p:sldId id="264" r:id="rId12"/>
    <p:sldId id="265" r:id="rId13"/>
    <p:sldId id="283" r:id="rId14"/>
    <p:sldId id="266" r:id="rId15"/>
    <p:sldId id="268" r:id="rId16"/>
    <p:sldId id="269" r:id="rId17"/>
    <p:sldId id="270" r:id="rId18"/>
    <p:sldId id="284" r:id="rId19"/>
    <p:sldId id="271" r:id="rId20"/>
    <p:sldId id="272" r:id="rId21"/>
    <p:sldId id="273" r:id="rId22"/>
    <p:sldId id="274" r:id="rId23"/>
    <p:sldId id="275" r:id="rId24"/>
    <p:sldId id="277" r:id="rId25"/>
    <p:sldId id="279" r:id="rId26"/>
    <p:sldId id="280" r:id="rId27"/>
    <p:sldId id="28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ri Boyer" initials="HB" lastIdx="1" clrIdx="0">
    <p:extLst>
      <p:ext uri="{19B8F6BF-5375-455C-9EA6-DF929625EA0E}">
        <p15:presenceInfo xmlns:p15="http://schemas.microsoft.com/office/powerpoint/2012/main" xmlns="" userId="S-1-5-21-911706712-4000059242-3648800617-21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652" y="-7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fr-FR"/>
              <a:t>Modifiez le style du titre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3/22/2025</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3/22/2025</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7" name="Freeform 6"/>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r-FR"/>
              <a:t>Modifiez le style du titre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pPr/>
              <a:t>3/22/2025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pPr/>
              <a:t>3/22/2025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pPr/>
              <a:t>3/22/2025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pPr/>
              <a:t>3/22/2025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3/22/2025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9" name="Rectangle 8"/>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3/22/2025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9" name="Rectangle 8"/>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pPr/>
              <a:t>3/22/2025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3/22/2025</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a:t>
            </a:fld>
            <a:endParaRPr lang="en-US" dirty="0"/>
          </a:p>
        </p:txBody>
      </p:sp>
      <p:sp>
        <p:nvSpPr>
          <p:cNvPr id="9" name="Rectangle 8"/>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l="18261" t="35739" r="16848" b="11957"/>
          <a:stretch>
            <a:fillRect/>
          </a:stretch>
        </p:blipFill>
        <p:spPr bwMode="auto">
          <a:xfrm>
            <a:off x="762559" y="357810"/>
            <a:ext cx="11124641" cy="6066182"/>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002C703-6D81-48CA-B639-98B405C3BB4E}"/>
              </a:ext>
            </a:extLst>
          </p:cNvPr>
          <p:cNvSpPr>
            <a:spLocks noGrp="1"/>
          </p:cNvSpPr>
          <p:nvPr>
            <p:ph type="ctrTitle"/>
          </p:nvPr>
        </p:nvSpPr>
        <p:spPr>
          <a:xfrm>
            <a:off x="1915128" y="1788454"/>
            <a:ext cx="8361229" cy="3540630"/>
          </a:xfrm>
        </p:spPr>
        <p:txBody>
          <a:bodyPr/>
          <a:lstStyle/>
          <a:p>
            <a:r>
              <a:rPr lang="fr-FR" sz="2800" b="1" dirty="0"/>
              <a:t/>
            </a:r>
            <a:br>
              <a:rPr lang="fr-FR" sz="2800" b="1" dirty="0"/>
            </a:br>
            <a:r>
              <a:rPr lang="fr-FR" sz="2800" b="1" dirty="0"/>
              <a:t/>
            </a:r>
            <a:br>
              <a:rPr lang="fr-FR" sz="2800" b="1" dirty="0"/>
            </a:br>
            <a:r>
              <a:rPr lang="fr-FR" sz="2800" b="1" dirty="0"/>
              <a:t/>
            </a:r>
            <a:br>
              <a:rPr lang="fr-FR" sz="2800" b="1" dirty="0"/>
            </a:br>
            <a:r>
              <a:rPr lang="fr-FR" sz="2800" b="1" dirty="0"/>
              <a:t/>
            </a:r>
            <a:br>
              <a:rPr lang="fr-FR" sz="2800" b="1" dirty="0"/>
            </a:br>
            <a:r>
              <a:rPr lang="fr-FR" sz="2800" b="1" dirty="0"/>
              <a:t/>
            </a:r>
            <a:br>
              <a:rPr lang="fr-FR" sz="2800" b="1" dirty="0"/>
            </a:br>
            <a:r>
              <a:rPr lang="fr-FR" sz="2800" b="1" dirty="0"/>
              <a:t/>
            </a:r>
            <a:br>
              <a:rPr lang="fr-FR" sz="2800" b="1" dirty="0"/>
            </a:br>
            <a:r>
              <a:rPr lang="fr-FR" b="1" dirty="0"/>
              <a:t> </a:t>
            </a:r>
            <a:r>
              <a:rPr lang="fr-FR" dirty="0"/>
              <a:t/>
            </a:r>
            <a:br>
              <a:rPr lang="fr-FR" dirty="0"/>
            </a:br>
            <a:endParaRPr lang="fr-FR" dirty="0"/>
          </a:p>
        </p:txBody>
      </p:sp>
      <p:sp>
        <p:nvSpPr>
          <p:cNvPr id="4" name="Rectangle 3">
            <a:extLst>
              <a:ext uri="{FF2B5EF4-FFF2-40B4-BE49-F238E27FC236}">
                <a16:creationId xmlns:a16="http://schemas.microsoft.com/office/drawing/2014/main" xmlns="" id="{828D55A8-12F0-4089-93B4-267A7C757479}"/>
              </a:ext>
            </a:extLst>
          </p:cNvPr>
          <p:cNvSpPr/>
          <p:nvPr/>
        </p:nvSpPr>
        <p:spPr>
          <a:xfrm>
            <a:off x="1170039" y="1112545"/>
            <a:ext cx="10284542" cy="4370427"/>
          </a:xfrm>
          <a:prstGeom prst="rect">
            <a:avLst/>
          </a:prstGeom>
        </p:spPr>
        <p:txBody>
          <a:bodyPr wrap="square">
            <a:spAutoFit/>
          </a:bodyPr>
          <a:lstStyle/>
          <a:p>
            <a:r>
              <a:rPr lang="fr-FR" sz="2400" b="1" dirty="0"/>
              <a:t>Henri BOYER </a:t>
            </a:r>
            <a:br>
              <a:rPr lang="fr-FR" sz="2400" b="1" dirty="0"/>
            </a:br>
            <a:r>
              <a:rPr lang="fr-FR" b="1" dirty="0"/>
              <a:t>Université Paul-Valéry Montpellier / DIPRALANG –EA 739</a:t>
            </a:r>
            <a:r>
              <a:rPr lang="fr-FR" dirty="0"/>
              <a:t/>
            </a:r>
            <a:br>
              <a:rPr lang="fr-FR" dirty="0"/>
            </a:br>
            <a:r>
              <a:rPr lang="fr-FR" sz="4000" b="1" dirty="0"/>
              <a:t> </a:t>
            </a:r>
          </a:p>
          <a:p>
            <a:r>
              <a:rPr lang="fr-FR" sz="5400" b="1" dirty="0"/>
              <a:t>"</a:t>
            </a:r>
            <a:r>
              <a:rPr lang="fr-FR" sz="5400" b="1" i="1" dirty="0"/>
              <a:t>Patrimonialisation dynamique</a:t>
            </a:r>
            <a:r>
              <a:rPr lang="fr-FR" sz="5400" b="1" dirty="0"/>
              <a:t>":</a:t>
            </a:r>
            <a:r>
              <a:rPr lang="fr-FR" sz="4400" b="1" dirty="0"/>
              <a:t/>
            </a:r>
            <a:br>
              <a:rPr lang="fr-FR" sz="4400" b="1" dirty="0"/>
            </a:br>
            <a:endParaRPr lang="fr-FR" sz="4400" b="1" dirty="0"/>
          </a:p>
          <a:p>
            <a:r>
              <a:rPr lang="fr-FR" sz="4000" b="1" dirty="0"/>
              <a:t>un concept pertinent en </a:t>
            </a:r>
          </a:p>
          <a:p>
            <a:r>
              <a:rPr lang="fr-FR" sz="4000" b="1" dirty="0"/>
              <a:t>sociolinguistique des identités</a:t>
            </a:r>
            <a:r>
              <a:rPr lang="fr-FR" sz="4800" dirty="0"/>
              <a:t/>
            </a:r>
            <a:br>
              <a:rPr lang="fr-FR" sz="4800" dirty="0"/>
            </a:br>
            <a:endParaRPr lang="fr-FR" dirty="0"/>
          </a:p>
        </p:txBody>
      </p:sp>
    </p:spTree>
    <p:extLst>
      <p:ext uri="{BB962C8B-B14F-4D97-AF65-F5344CB8AC3E}">
        <p14:creationId xmlns:p14="http://schemas.microsoft.com/office/powerpoint/2010/main" xmlns="" val="1338325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D222809-2A15-4159-B9D7-5A333AE7746D}"/>
              </a:ext>
            </a:extLst>
          </p:cNvPr>
          <p:cNvSpPr/>
          <p:nvPr/>
        </p:nvSpPr>
        <p:spPr>
          <a:xfrm>
            <a:off x="1327951" y="252957"/>
            <a:ext cx="10614668" cy="3785652"/>
          </a:xfrm>
          <a:prstGeom prst="rect">
            <a:avLst/>
          </a:prstGeom>
        </p:spPr>
        <p:txBody>
          <a:bodyPr wrap="square">
            <a:spAutoFit/>
          </a:bodyPr>
          <a:lstStyle/>
          <a:p>
            <a:pPr algn="just">
              <a:spcAft>
                <a:spcPts val="0"/>
              </a:spcAft>
            </a:pPr>
            <a:r>
              <a:rPr lang="fr-FR" sz="8800" b="1" spc="-10" dirty="0">
                <a:latin typeface="Calibri" panose="020F0502020204030204" pitchFamily="34" charset="0"/>
                <a:ea typeface="Calibri" panose="020F0502020204030204" pitchFamily="34" charset="0"/>
                <a:cs typeface="Calibri" panose="020F0502020204030204" pitchFamily="34" charset="0"/>
              </a:rPr>
              <a:t>1</a:t>
            </a:r>
            <a:r>
              <a:rPr lang="fr-FR" sz="9600" b="1" spc="-10" dirty="0">
                <a:latin typeface="Calibri" panose="020F0502020204030204" pitchFamily="34" charset="0"/>
                <a:ea typeface="Calibri" panose="020F0502020204030204" pitchFamily="34" charset="0"/>
                <a:cs typeface="Calibri" panose="020F0502020204030204" pitchFamily="34" charset="0"/>
              </a:rPr>
              <a:t>.</a:t>
            </a:r>
            <a:r>
              <a:rPr lang="fr-FR" sz="8800" b="1" spc="-10" dirty="0">
                <a:latin typeface="Calibri" panose="020F0502020204030204" pitchFamily="34" charset="0"/>
                <a:ea typeface="Calibri" panose="020F0502020204030204" pitchFamily="34" charset="0"/>
                <a:cs typeface="Calibri" panose="020F0502020204030204" pitchFamily="34" charset="0"/>
              </a:rPr>
              <a:t> </a:t>
            </a:r>
            <a:r>
              <a:rPr lang="fr-FR" sz="8800" b="1" i="1" spc="-10" dirty="0">
                <a:latin typeface="Calibri" panose="020F0502020204030204" pitchFamily="34" charset="0"/>
                <a:ea typeface="Calibri" panose="020F0502020204030204" pitchFamily="34" charset="0"/>
                <a:cs typeface="Calibri" panose="020F0502020204030204" pitchFamily="34" charset="0"/>
              </a:rPr>
              <a:t>Patrimonialisation </a:t>
            </a:r>
            <a:endParaRPr lang="fr-FR" sz="6000" dirty="0">
              <a:latin typeface="Calibri" panose="020F0502020204030204" pitchFamily="34" charset="0"/>
              <a:ea typeface="Calibri" panose="020F0502020204030204" pitchFamily="34" charset="0"/>
            </a:endParaRPr>
          </a:p>
          <a:p>
            <a:endParaRPr lang="fr-FR" sz="4800" b="1" i="1" dirty="0">
              <a:latin typeface="Calibri" panose="020F0502020204030204" pitchFamily="34" charset="0"/>
              <a:ea typeface="Calibri" panose="020F0502020204030204" pitchFamily="34" charset="0"/>
            </a:endParaRPr>
          </a:p>
          <a:p>
            <a:endParaRPr lang="fr-FR" sz="4800" b="1" i="1" dirty="0">
              <a:latin typeface="Calibri" panose="020F0502020204030204" pitchFamily="34" charset="0"/>
              <a:ea typeface="Calibri" panose="020F0502020204030204" pitchFamily="34" charset="0"/>
            </a:endParaRPr>
          </a:p>
          <a:p>
            <a:r>
              <a:rPr lang="fr-FR" sz="4800" b="1" i="1" dirty="0">
                <a:latin typeface="Calibri" panose="020F0502020204030204" pitchFamily="34" charset="0"/>
                <a:ea typeface="Calibri" panose="020F0502020204030204" pitchFamily="34" charset="0"/>
              </a:rPr>
              <a:t>L’ère de la patrimonialisation?</a:t>
            </a:r>
            <a:r>
              <a:rPr lang="fr-FR" b="1" i="1" dirty="0">
                <a:latin typeface="Calibri" panose="020F0502020204030204" pitchFamily="34" charset="0"/>
                <a:ea typeface="Calibri" panose="020F0502020204030204" pitchFamily="34" charset="0"/>
              </a:rPr>
              <a:t> </a:t>
            </a:r>
            <a:endParaRPr lang="fr-FR" dirty="0"/>
          </a:p>
        </p:txBody>
      </p:sp>
    </p:spTree>
    <p:extLst>
      <p:ext uri="{BB962C8B-B14F-4D97-AF65-F5344CB8AC3E}">
        <p14:creationId xmlns:p14="http://schemas.microsoft.com/office/powerpoint/2010/main" xmlns="" val="2306854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96CAF18F-02E1-4007-9E27-77802CEA5735}"/>
              </a:ext>
            </a:extLst>
          </p:cNvPr>
          <p:cNvSpPr>
            <a:spLocks noGrp="1"/>
          </p:cNvSpPr>
          <p:nvPr>
            <p:ph idx="1"/>
          </p:nvPr>
        </p:nvSpPr>
        <p:spPr>
          <a:xfrm>
            <a:off x="791852" y="0"/>
            <a:ext cx="11265030" cy="6858000"/>
          </a:xfrm>
        </p:spPr>
        <p:txBody>
          <a:bodyPr>
            <a:normAutofit fontScale="25000" lnSpcReduction="20000"/>
          </a:bodyPr>
          <a:lstStyle/>
          <a:p>
            <a:pPr marL="0" indent="0">
              <a:buNone/>
            </a:pPr>
            <a:endParaRPr lang="fr-FR" sz="5200" dirty="0"/>
          </a:p>
          <a:p>
            <a:pPr marL="0" indent="0">
              <a:buNone/>
            </a:pPr>
            <a:r>
              <a:rPr lang="fr-FR" sz="16000" spc="-100" dirty="0"/>
              <a:t>Le "patrimoine" comme la "patrimonialisation" sont des objets d'étude que les sciences sociales ont investi tout particulièrement avec la montée en puissance d'une «idéologie territoriale» visant à «construire une identité des territoires» , précisément au travers de la </a:t>
            </a:r>
            <a:r>
              <a:rPr lang="fr-FR" sz="16000" i="1" spc="-100" dirty="0"/>
              <a:t>patrimonialisation </a:t>
            </a:r>
          </a:p>
          <a:p>
            <a:pPr marL="0" indent="0">
              <a:lnSpc>
                <a:spcPct val="120000"/>
              </a:lnSpc>
              <a:spcBef>
                <a:spcPts val="0"/>
              </a:spcBef>
              <a:spcAft>
                <a:spcPts val="0"/>
              </a:spcAft>
              <a:buNone/>
            </a:pPr>
            <a:r>
              <a:rPr lang="fr-FR" sz="9600" dirty="0"/>
              <a:t>(</a:t>
            </a:r>
            <a:r>
              <a:rPr lang="fr-FR" sz="6000" dirty="0"/>
              <a:t>Crozat et </a:t>
            </a:r>
            <a:r>
              <a:rPr lang="fr-FR" sz="6000" dirty="0" err="1"/>
              <a:t>Bartenet</a:t>
            </a:r>
            <a:r>
              <a:rPr lang="fr-FR" sz="6000" dirty="0"/>
              <a:t> 2010: 60; voir également Fournier, Crozat, </a:t>
            </a:r>
            <a:r>
              <a:rPr lang="fr-FR" sz="6000" dirty="0" err="1"/>
              <a:t>Bernié-Boissard</a:t>
            </a:r>
            <a:r>
              <a:rPr lang="fr-FR" sz="6000" dirty="0"/>
              <a:t>, </a:t>
            </a:r>
            <a:r>
              <a:rPr lang="fr-FR" sz="6000" dirty="0" err="1"/>
              <a:t>Chastagner</a:t>
            </a:r>
            <a:r>
              <a:rPr lang="fr-FR" sz="6000" dirty="0"/>
              <a:t> 2012). </a:t>
            </a:r>
          </a:p>
          <a:p>
            <a:pPr marL="0" indent="0">
              <a:lnSpc>
                <a:spcPct val="120000"/>
              </a:lnSpc>
              <a:spcBef>
                <a:spcPts val="0"/>
              </a:spcBef>
              <a:spcAft>
                <a:spcPts val="0"/>
              </a:spcAft>
              <a:buNone/>
            </a:pPr>
            <a:endParaRPr lang="fr-FR" sz="6000" dirty="0"/>
          </a:p>
          <a:p>
            <a:pPr marL="0" indent="0">
              <a:buNone/>
            </a:pPr>
            <a:r>
              <a:rPr lang="fr-FR" sz="14400" spc="-100" dirty="0"/>
              <a:t>Et il n'est pas douteux que «les revendications patrimoniales demeurent centrales dans la construction des identités locales» (</a:t>
            </a:r>
            <a:r>
              <a:rPr lang="fr-FR" sz="14400" i="1" spc="-100" dirty="0" err="1"/>
              <a:t>ibid</a:t>
            </a:r>
            <a:r>
              <a:rPr lang="fr-FR" sz="14400" spc="-100" dirty="0"/>
              <a:t>: 70) et qu'elles fonctionnent en définitive comme antidote/riposte/alternative à une globalisation qui fait fi des singularités: le niveau européen étant à cet égard un échelon bien identifié d'une globalisation sinon rejetée du moins décriée pour diverses raisons</a:t>
            </a:r>
            <a:r>
              <a:rPr lang="fr-FR" sz="12800" spc="-100" dirty="0"/>
              <a:t>.</a:t>
            </a:r>
          </a:p>
          <a:p>
            <a:pPr marL="0" indent="0">
              <a:buNone/>
            </a:pPr>
            <a:r>
              <a:rPr lang="fr-FR" sz="5800" dirty="0"/>
              <a:t> </a:t>
            </a:r>
          </a:p>
          <a:p>
            <a:endParaRPr lang="fr-FR" dirty="0"/>
          </a:p>
        </p:txBody>
      </p:sp>
    </p:spTree>
    <p:extLst>
      <p:ext uri="{BB962C8B-B14F-4D97-AF65-F5344CB8AC3E}">
        <p14:creationId xmlns:p14="http://schemas.microsoft.com/office/powerpoint/2010/main" xmlns="" val="2422455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EA5951A2-755E-4A45-82BD-BD5FBCB95290}"/>
              </a:ext>
            </a:extLst>
          </p:cNvPr>
          <p:cNvSpPr>
            <a:spLocks noGrp="1"/>
          </p:cNvSpPr>
          <p:nvPr>
            <p:ph idx="1"/>
          </p:nvPr>
        </p:nvSpPr>
        <p:spPr>
          <a:xfrm>
            <a:off x="754143" y="429491"/>
            <a:ext cx="11253129" cy="6202218"/>
          </a:xfrm>
        </p:spPr>
        <p:txBody>
          <a:bodyPr>
            <a:normAutofit fontScale="92500" lnSpcReduction="20000"/>
          </a:bodyPr>
          <a:lstStyle/>
          <a:p>
            <a:pPr marL="0" indent="0">
              <a:buNone/>
            </a:pPr>
            <a:r>
              <a:rPr lang="fr-FR" sz="4000" spc="-100" dirty="0"/>
              <a:t>Une preuve manifeste de cette tendance est à n'en pas douter la </a:t>
            </a:r>
            <a:r>
              <a:rPr lang="fr-FR" sz="4000" i="1" spc="-100" dirty="0"/>
              <a:t>production collective d'identité </a:t>
            </a:r>
            <a:r>
              <a:rPr lang="fr-FR" sz="4000" spc="-100" dirty="0"/>
              <a:t>et son corollaire la </a:t>
            </a:r>
            <a:r>
              <a:rPr lang="fr-FR" sz="4000" i="1" spc="-100" dirty="0"/>
              <a:t>patrimonialisation </a:t>
            </a:r>
            <a:r>
              <a:rPr lang="fr-FR" sz="4000" spc="-100" dirty="0"/>
              <a:t>dans lesquelles se sont engagées en particulier nombre de collectivités territoriales en France au rythme des développements de la décentralisation politico- administrative. </a:t>
            </a:r>
          </a:p>
          <a:p>
            <a:pPr marL="0" indent="0">
              <a:buNone/>
            </a:pPr>
            <a:endParaRPr lang="fr-FR" sz="4000" spc="-100" dirty="0"/>
          </a:p>
          <a:p>
            <a:pPr marL="0" indent="0">
              <a:buNone/>
            </a:pPr>
            <a:r>
              <a:rPr lang="fr-FR" sz="4000" spc="-100" dirty="0"/>
              <a:t>Dans  ces entreprises de patrimonialisation il y a bien mise en évidence/en scène, au travers de stratégies de communication institutionnelle, d'un trait/fait différenciateur, d'un supplément identitaire de la collectivité territoriale concernée, perçus, dans une logique concurrentielle, comme pourvoyeurs de profit(s) </a:t>
            </a:r>
          </a:p>
          <a:p>
            <a:pPr marL="0" indent="0">
              <a:buNone/>
            </a:pPr>
            <a:r>
              <a:rPr lang="fr-FR" dirty="0"/>
              <a:t>(Boyer et </a:t>
            </a:r>
            <a:r>
              <a:rPr lang="fr-FR" dirty="0" err="1"/>
              <a:t>Cardy</a:t>
            </a:r>
            <a:r>
              <a:rPr lang="fr-FR" dirty="0"/>
              <a:t> </a:t>
            </a:r>
            <a:r>
              <a:rPr lang="fr-FR" dirty="0" err="1"/>
              <a:t>éds</a:t>
            </a:r>
            <a:r>
              <a:rPr lang="fr-FR" dirty="0"/>
              <a:t>. 2011).</a:t>
            </a:r>
            <a:endParaRPr lang="fr-FR" sz="3200" dirty="0"/>
          </a:p>
        </p:txBody>
      </p:sp>
    </p:spTree>
    <p:extLst>
      <p:ext uri="{BB962C8B-B14F-4D97-AF65-F5344CB8AC3E}">
        <p14:creationId xmlns:p14="http://schemas.microsoft.com/office/powerpoint/2010/main" xmlns="" val="4288743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4170EAE2-9A44-4145-AEF9-BB6622030614}"/>
              </a:ext>
            </a:extLst>
          </p:cNvPr>
          <p:cNvSpPr>
            <a:spLocks noGrp="1"/>
          </p:cNvSpPr>
          <p:nvPr>
            <p:ph idx="1"/>
          </p:nvPr>
        </p:nvSpPr>
        <p:spPr>
          <a:xfrm>
            <a:off x="840509" y="129309"/>
            <a:ext cx="11129818" cy="6631709"/>
          </a:xfrm>
        </p:spPr>
        <p:txBody>
          <a:bodyPr>
            <a:normAutofit fontScale="62500" lnSpcReduction="20000"/>
          </a:bodyPr>
          <a:lstStyle/>
          <a:p>
            <a:pPr marL="0" indent="0">
              <a:buNone/>
            </a:pPr>
            <a:r>
              <a:rPr lang="fr-FR" sz="5800" b="1" i="1" spc="-100" dirty="0"/>
              <a:t>Extension du domaine de la </a:t>
            </a:r>
            <a:r>
              <a:rPr lang="fr-FR" sz="5800" b="1" spc="-100" dirty="0"/>
              <a:t>patrimonialisation</a:t>
            </a:r>
          </a:p>
          <a:p>
            <a:pPr marL="0" indent="0">
              <a:buNone/>
            </a:pPr>
            <a:endParaRPr lang="fr-FR" sz="4700" spc="-100" dirty="0"/>
          </a:p>
          <a:p>
            <a:pPr marL="0" indent="0">
              <a:buNone/>
            </a:pPr>
            <a:r>
              <a:rPr lang="fr-FR" sz="5100" spc="-100" dirty="0"/>
              <a:t>La patrimonialisation territorialiste institutionnelle évoquée dans ce qui précède et dont l'importance n'a échappé à aucun observateur (sociologue, géographe, politologue…) sérieux, n'est en fait que l'une des modalités du processus socioculturel qui m'intéresse ici, sûrement la plus proprement spectaculaire de par son (relativement) récent développement et ses retombées. Cette modalité ne doit pas cependant occulter une autre modalité, relevant tout autant de la sémiotique que de la sociolinguistique ou de l'anthropologie culturelle, et qui ne concerne pas seulement les lieux et donc la dénomination toponymique (impliquée largement dans la première modalité évoquée) mais également d'autres </a:t>
            </a:r>
            <a:r>
              <a:rPr lang="fr-FR" sz="5100" i="1" spc="-100" dirty="0"/>
              <a:t>objets </a:t>
            </a:r>
            <a:r>
              <a:rPr lang="fr-FR" sz="5100" spc="-100" dirty="0"/>
              <a:t>du réel/du vécu sociétal comme les personnes, les événements, les périodes, les dates… présentant une singularité/unicité avérée. </a:t>
            </a:r>
          </a:p>
          <a:p>
            <a:pPr marL="0" indent="0">
              <a:buNone/>
            </a:pPr>
            <a:r>
              <a:rPr lang="fr-FR" dirty="0"/>
              <a:t>(Qu'on songe à l'impact de la labellisation d’un site comme "Patrimoine mondial de l'Humanité" par l'UNESCO)</a:t>
            </a:r>
          </a:p>
          <a:p>
            <a:pPr marL="0" indent="0">
              <a:buNone/>
            </a:pPr>
            <a:endParaRPr lang="fr-FR" dirty="0"/>
          </a:p>
          <a:p>
            <a:endParaRPr lang="fr-FR" dirty="0"/>
          </a:p>
        </p:txBody>
      </p:sp>
    </p:spTree>
    <p:extLst>
      <p:ext uri="{BB962C8B-B14F-4D97-AF65-F5344CB8AC3E}">
        <p14:creationId xmlns:p14="http://schemas.microsoft.com/office/powerpoint/2010/main" xmlns="" val="3045647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6F98C88F-0B17-4C65-88FA-5B09964C4223}"/>
              </a:ext>
            </a:extLst>
          </p:cNvPr>
          <p:cNvSpPr>
            <a:spLocks noGrp="1"/>
          </p:cNvSpPr>
          <p:nvPr>
            <p:ph idx="1"/>
          </p:nvPr>
        </p:nvSpPr>
        <p:spPr>
          <a:xfrm>
            <a:off x="838986" y="0"/>
            <a:ext cx="11353014" cy="7001163"/>
          </a:xfrm>
        </p:spPr>
        <p:txBody>
          <a:bodyPr/>
          <a:lstStyle/>
          <a:p>
            <a:pPr marL="0" indent="0">
              <a:buNone/>
            </a:pPr>
            <a:r>
              <a:rPr lang="fr-FR" sz="3600" b="1" dirty="0"/>
              <a:t>On parle alors pour les </a:t>
            </a:r>
            <a:r>
              <a:rPr lang="fr-FR" sz="3600" b="1" i="1" dirty="0"/>
              <a:t>noms propres </a:t>
            </a:r>
            <a:r>
              <a:rPr lang="fr-FR" sz="3600" b="1" dirty="0"/>
              <a:t>ou même certains </a:t>
            </a:r>
            <a:r>
              <a:rPr lang="fr-FR" sz="3600" b="1" i="1" dirty="0"/>
              <a:t>noms communs </a:t>
            </a:r>
            <a:r>
              <a:rPr lang="fr-FR" sz="3600" b="1" dirty="0"/>
              <a:t>renvoyant aux objets en question:</a:t>
            </a:r>
          </a:p>
          <a:p>
            <a:pPr marL="0" indent="0">
              <a:buNone/>
            </a:pPr>
            <a:r>
              <a:rPr lang="fr-FR" b="1" dirty="0"/>
              <a:t>(voir en particulier Leroy 2004, Bacot, </a:t>
            </a:r>
            <a:r>
              <a:rPr lang="fr-FR" b="1" dirty="0" err="1"/>
              <a:t>Douzou</a:t>
            </a:r>
            <a:r>
              <a:rPr lang="fr-FR" b="1" dirty="0"/>
              <a:t>, Honoré 2008, </a:t>
            </a:r>
            <a:r>
              <a:rPr lang="fr-FR" b="1" dirty="0" err="1"/>
              <a:t>Calabrese</a:t>
            </a:r>
            <a:r>
              <a:rPr lang="fr-FR" b="1" dirty="0"/>
              <a:t> Steinberg 2008) :</a:t>
            </a:r>
          </a:p>
          <a:p>
            <a:pPr marL="0" indent="0">
              <a:buNone/>
            </a:pPr>
            <a:endParaRPr lang="fr-FR" b="1" dirty="0"/>
          </a:p>
          <a:p>
            <a:pPr marL="0" indent="0">
              <a:buNone/>
            </a:pPr>
            <a:r>
              <a:rPr lang="fr-FR" sz="3200" dirty="0"/>
              <a:t>-d'</a:t>
            </a:r>
            <a:r>
              <a:rPr lang="fr-FR" sz="3200" b="1" i="1" dirty="0"/>
              <a:t>anthroponymes:</a:t>
            </a:r>
            <a:r>
              <a:rPr lang="fr-FR" sz="3200" i="1" dirty="0"/>
              <a:t> </a:t>
            </a:r>
            <a:r>
              <a:rPr lang="fr-FR" sz="3200" dirty="0"/>
              <a:t>Jeanne d'Arc, Jean Moulin, Molière…</a:t>
            </a:r>
          </a:p>
          <a:p>
            <a:pPr marL="0" indent="0">
              <a:buNone/>
            </a:pPr>
            <a:r>
              <a:rPr lang="fr-FR" sz="3200" dirty="0"/>
              <a:t>-</a:t>
            </a:r>
            <a:r>
              <a:rPr lang="fr-FR" sz="3200" b="1" dirty="0"/>
              <a:t>de </a:t>
            </a:r>
            <a:r>
              <a:rPr lang="fr-FR" sz="3200" b="1" i="1" dirty="0" err="1"/>
              <a:t>praxonymes</a:t>
            </a:r>
            <a:r>
              <a:rPr lang="fr-FR" sz="3200" b="1" i="1" dirty="0"/>
              <a:t>:</a:t>
            </a:r>
            <a:r>
              <a:rPr lang="fr-FR" sz="3200" dirty="0"/>
              <a:t> La Résistance, Les 35 heures, les Droits de l'Homme,</a:t>
            </a:r>
          </a:p>
          <a:p>
            <a:pPr marL="0" indent="0">
              <a:buNone/>
            </a:pPr>
            <a:r>
              <a:rPr lang="fr-FR" sz="3200" dirty="0"/>
              <a:t>-de </a:t>
            </a:r>
            <a:r>
              <a:rPr lang="fr-FR" sz="3200" b="1" i="1" dirty="0"/>
              <a:t>chrononymes:</a:t>
            </a:r>
            <a:r>
              <a:rPr lang="fr-FR" sz="3200" dirty="0"/>
              <a:t> La Fronde, Mai 68, Les Lumières, Le Front Populaire…</a:t>
            </a:r>
          </a:p>
          <a:p>
            <a:pPr marL="0" indent="0">
              <a:buNone/>
            </a:pPr>
            <a:r>
              <a:rPr lang="fr-FR" sz="3200" dirty="0"/>
              <a:t>-d'</a:t>
            </a:r>
            <a:r>
              <a:rPr lang="fr-FR" sz="3200" b="1" i="1" dirty="0" err="1"/>
              <a:t>héméronymes</a:t>
            </a:r>
            <a:r>
              <a:rPr lang="fr-FR" sz="3200" b="1" i="1" dirty="0"/>
              <a:t>:</a:t>
            </a:r>
            <a:r>
              <a:rPr lang="fr-FR" sz="3200" i="1" dirty="0"/>
              <a:t> </a:t>
            </a:r>
            <a:r>
              <a:rPr lang="fr-FR" sz="3200" dirty="0"/>
              <a:t>le 14 juillet, 36, 14-18,</a:t>
            </a:r>
          </a:p>
          <a:p>
            <a:pPr marL="0" indent="0">
              <a:buNone/>
            </a:pPr>
            <a:r>
              <a:rPr lang="fr-FR" sz="4400" b="1" dirty="0"/>
              <a:t>…</a:t>
            </a:r>
          </a:p>
        </p:txBody>
      </p:sp>
    </p:spTree>
    <p:extLst>
      <p:ext uri="{BB962C8B-B14F-4D97-AF65-F5344CB8AC3E}">
        <p14:creationId xmlns:p14="http://schemas.microsoft.com/office/powerpoint/2010/main" xmlns="" val="3917013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7ED71063-E2BC-4EFD-9312-6426AFF200D2}"/>
              </a:ext>
            </a:extLst>
          </p:cNvPr>
          <p:cNvSpPr>
            <a:spLocks noGrp="1"/>
          </p:cNvSpPr>
          <p:nvPr>
            <p:ph idx="1"/>
          </p:nvPr>
        </p:nvSpPr>
        <p:spPr>
          <a:xfrm>
            <a:off x="683492" y="166255"/>
            <a:ext cx="11508508" cy="6691745"/>
          </a:xfrm>
        </p:spPr>
        <p:txBody>
          <a:bodyPr>
            <a:normAutofit fontScale="40000" lnSpcReduction="20000"/>
          </a:bodyPr>
          <a:lstStyle/>
          <a:p>
            <a:pPr marL="0" indent="0">
              <a:buNone/>
            </a:pPr>
            <a:r>
              <a:rPr lang="fr-FR" sz="8000" dirty="0"/>
              <a:t>On considèrera ici cette modalité de patrimonialisation comme l'</a:t>
            </a:r>
            <a:r>
              <a:rPr lang="fr-FR" sz="8000" i="1" dirty="0"/>
              <a:t>intégration dans l'ensemble des repères identitaires de la communauté nationale concernée, après figement, de </a:t>
            </a:r>
            <a:r>
              <a:rPr lang="fr-FR" sz="8000" dirty="0"/>
              <a:t>signes </a:t>
            </a:r>
            <a:r>
              <a:rPr lang="fr-FR" sz="8000" dirty="0" err="1"/>
              <a:t>ethnosocioculturels</a:t>
            </a:r>
            <a:r>
              <a:rPr lang="fr-FR" sz="8000" dirty="0"/>
              <a:t> </a:t>
            </a:r>
            <a:r>
              <a:rPr lang="fr-FR" sz="8000" i="1" dirty="0"/>
              <a:t>dont la teneur symbolique (emblématique/mythique) fait l'objet d'un consensus quasi général au sein de ladite communauté (qui se manifeste au travers de diverses sortes de mises en texte/ scène) </a:t>
            </a:r>
            <a:r>
              <a:rPr lang="fr-FR" sz="8000" dirty="0"/>
              <a:t>signes </a:t>
            </a:r>
            <a:r>
              <a:rPr lang="fr-FR" sz="8000" dirty="0" err="1"/>
              <a:t>ethnosocioculturels</a:t>
            </a:r>
            <a:r>
              <a:rPr lang="fr-FR" sz="8000" dirty="0"/>
              <a:t> </a:t>
            </a:r>
            <a:r>
              <a:rPr lang="fr-FR" sz="8000" i="1" dirty="0"/>
              <a:t>qui fonctionnent comme unités sémiolinguistiques autonomes et de nature fondamentalement dialogique, singulièrement aujourd'hui dans </a:t>
            </a:r>
            <a:r>
              <a:rPr lang="fr-FR" sz="8000" b="1" i="1" dirty="0"/>
              <a:t>l'</a:t>
            </a:r>
            <a:r>
              <a:rPr lang="fr-FR" sz="8000" b="1" i="1" dirty="0" err="1"/>
              <a:t>interdiscours</a:t>
            </a:r>
            <a:r>
              <a:rPr lang="fr-FR" sz="8000" b="1" i="1" dirty="0"/>
              <a:t> médiatique dominant.</a:t>
            </a:r>
          </a:p>
          <a:p>
            <a:pPr marL="0" indent="0">
              <a:buNone/>
            </a:pPr>
            <a:r>
              <a:rPr lang="fr-FR" sz="8000" dirty="0"/>
              <a:t>En fait, cette </a:t>
            </a:r>
            <a:r>
              <a:rPr lang="fr-FR" sz="8000" i="1" dirty="0"/>
              <a:t>patrimonialisation</a:t>
            </a:r>
            <a:r>
              <a:rPr lang="fr-FR" sz="8000" dirty="0"/>
              <a:t>-là est à mettre sur le compte d'une caractéristique structurelle du fonctionnement socio-cognitif de la communauté nationale) qui relève de ce que je n'hésite pas à nommer, pour reprendre une métaphore en vogue, l'ADN </a:t>
            </a:r>
            <a:r>
              <a:rPr lang="fr-FR" sz="8000" dirty="0" err="1"/>
              <a:t>ethnosocioculturel</a:t>
            </a:r>
            <a:r>
              <a:rPr lang="fr-FR" sz="8000" dirty="0"/>
              <a:t> de ladite communauté</a:t>
            </a:r>
            <a:r>
              <a:rPr lang="fr-FR" sz="7000" dirty="0"/>
              <a:t>.</a:t>
            </a:r>
          </a:p>
          <a:p>
            <a:endParaRPr lang="fr-FR" dirty="0"/>
          </a:p>
        </p:txBody>
      </p:sp>
    </p:spTree>
    <p:extLst>
      <p:ext uri="{BB962C8B-B14F-4D97-AF65-F5344CB8AC3E}">
        <p14:creationId xmlns:p14="http://schemas.microsoft.com/office/powerpoint/2010/main" xmlns="" val="1838442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922C3CFC-7079-4801-9CAD-B0B24168D30C}"/>
              </a:ext>
            </a:extLst>
          </p:cNvPr>
          <p:cNvSpPr>
            <a:spLocks noGrp="1"/>
          </p:cNvSpPr>
          <p:nvPr>
            <p:ph idx="1"/>
          </p:nvPr>
        </p:nvSpPr>
        <p:spPr>
          <a:xfrm>
            <a:off x="886119" y="73891"/>
            <a:ext cx="11121153" cy="6640945"/>
          </a:xfrm>
        </p:spPr>
        <p:txBody>
          <a:bodyPr>
            <a:normAutofit/>
          </a:bodyPr>
          <a:lstStyle/>
          <a:p>
            <a:pPr marL="0" indent="0">
              <a:buNone/>
            </a:pPr>
            <a:r>
              <a:rPr lang="fr-FR" sz="6600" b="1" dirty="0">
                <a:latin typeface="Calibri" panose="020F0502020204030204" pitchFamily="34" charset="0"/>
                <a:cs typeface="Calibri" panose="020F0502020204030204" pitchFamily="34" charset="0"/>
              </a:rPr>
              <a:t>2. De l'</a:t>
            </a:r>
            <a:r>
              <a:rPr lang="fr-FR" sz="6600" b="1" i="1" dirty="0">
                <a:latin typeface="Calibri" panose="020F0502020204030204" pitchFamily="34" charset="0"/>
                <a:cs typeface="Calibri" panose="020F0502020204030204" pitchFamily="34" charset="0"/>
              </a:rPr>
              <a:t>identité </a:t>
            </a:r>
            <a:r>
              <a:rPr lang="fr-FR" sz="6600" b="1" dirty="0">
                <a:latin typeface="Calibri" panose="020F0502020204030204" pitchFamily="34" charset="0"/>
                <a:cs typeface="Calibri" panose="020F0502020204030204" pitchFamily="34" charset="0"/>
              </a:rPr>
              <a:t>et de la dynamique identitaire dans les communautés, groupes et réseaux</a:t>
            </a:r>
          </a:p>
          <a:p>
            <a:pPr marL="0" indent="0">
              <a:buNone/>
            </a:pPr>
            <a:r>
              <a:rPr lang="fr-FR" sz="6600" b="1" dirty="0">
                <a:latin typeface="Calibri" panose="020F0502020204030204" pitchFamily="34" charset="0"/>
                <a:cs typeface="Calibri" panose="020F0502020204030204" pitchFamily="34" charset="0"/>
              </a:rPr>
              <a:t>	</a:t>
            </a:r>
          </a:p>
          <a:p>
            <a:endParaRPr lang="fr-FR" dirty="0"/>
          </a:p>
        </p:txBody>
      </p:sp>
    </p:spTree>
    <p:extLst>
      <p:ext uri="{BB962C8B-B14F-4D97-AF65-F5344CB8AC3E}">
        <p14:creationId xmlns:p14="http://schemas.microsoft.com/office/powerpoint/2010/main" xmlns="" val="1578755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46695980-85F1-4DCC-BF7E-4FB85BC8C3EB}"/>
              </a:ext>
            </a:extLst>
          </p:cNvPr>
          <p:cNvSpPr>
            <a:spLocks noGrp="1"/>
          </p:cNvSpPr>
          <p:nvPr>
            <p:ph idx="1"/>
          </p:nvPr>
        </p:nvSpPr>
        <p:spPr>
          <a:xfrm>
            <a:off x="943822" y="252619"/>
            <a:ext cx="11083636" cy="6687127"/>
          </a:xfrm>
        </p:spPr>
        <p:txBody>
          <a:bodyPr>
            <a:normAutofit lnSpcReduction="10000"/>
          </a:bodyPr>
          <a:lstStyle/>
          <a:p>
            <a:pPr marL="0" indent="0">
              <a:buNone/>
            </a:pPr>
            <a:r>
              <a:rPr lang="fr-FR" sz="3200" dirty="0"/>
              <a:t>Le questionnement qui est exposé ici s'intègre à une problématique qui concerne la production de </a:t>
            </a:r>
            <a:r>
              <a:rPr lang="fr-FR" sz="3200" i="1" dirty="0"/>
              <a:t>faits et de gestes d’identité dans l'ordre langagier</a:t>
            </a:r>
            <a:r>
              <a:rPr lang="fr-FR" sz="3200" dirty="0"/>
              <a:t>, phénomène qui sollicite toute l’attention du sociolinguiste, en particulier parce qu’il est révélateur de l’état d’une communauté linguistique sur le plan de son imaginaire </a:t>
            </a:r>
            <a:r>
              <a:rPr lang="fr-FR" sz="3200" dirty="0" err="1"/>
              <a:t>ethnosocioculturel</a:t>
            </a:r>
            <a:r>
              <a:rPr lang="fr-FR" sz="3200" dirty="0"/>
              <a:t>, passé ou/et présent </a:t>
            </a:r>
            <a:r>
              <a:rPr lang="fr-FR" sz="2400" dirty="0"/>
              <a:t>(Boyer 2016b). </a:t>
            </a:r>
          </a:p>
          <a:p>
            <a:pPr marL="0" indent="0">
              <a:buNone/>
            </a:pPr>
            <a:r>
              <a:rPr lang="fr-FR" sz="3200" dirty="0"/>
              <a:t>Du reste, comme le rappelle P-L. Thomas </a:t>
            </a:r>
            <a:r>
              <a:rPr lang="fr-FR" sz="2800" dirty="0"/>
              <a:t>(1998) </a:t>
            </a:r>
            <a:r>
              <a:rPr lang="fr-FR" sz="3200" dirty="0"/>
              <a:t>à propos du rapport entre langue et identité, les langues assurent fondamentalement deux fonctions: une « fonction communicative », qui peut paraître essentielle et qui l'est sûrement, et une</a:t>
            </a:r>
            <a:r>
              <a:rPr lang="fr-FR" sz="3200" b="1" dirty="0"/>
              <a:t> </a:t>
            </a:r>
            <a:r>
              <a:rPr lang="fr-FR" sz="3200" dirty="0"/>
              <a:t>« fonction symbolique», identitaire, dont on ne doit jamais sous-évaluer l'importance, et qui se manifeste, entre autres, au travers d'un fonctionnement sémioculturel, la </a:t>
            </a:r>
            <a:r>
              <a:rPr lang="fr-FR" sz="3200" i="1" dirty="0"/>
              <a:t>patrimonialisation </a:t>
            </a:r>
            <a:r>
              <a:rPr lang="fr-FR" sz="3200" i="1" dirty="0" err="1"/>
              <a:t>ethnosociolinguistique</a:t>
            </a:r>
            <a:r>
              <a:rPr lang="fr-FR" sz="3200" dirty="0"/>
              <a:t>.</a:t>
            </a:r>
            <a:r>
              <a:rPr lang="fr-FR" sz="3200" b="1" i="1" dirty="0"/>
              <a:t> </a:t>
            </a:r>
            <a:endParaRPr lang="fr-FR" sz="3200" dirty="0"/>
          </a:p>
          <a:p>
            <a:pPr marL="0" indent="0">
              <a:buNone/>
            </a:pPr>
            <a:endParaRPr lang="fr-FR" dirty="0"/>
          </a:p>
        </p:txBody>
      </p:sp>
    </p:spTree>
    <p:extLst>
      <p:ext uri="{BB962C8B-B14F-4D97-AF65-F5344CB8AC3E}">
        <p14:creationId xmlns:p14="http://schemas.microsoft.com/office/powerpoint/2010/main" xmlns="" val="2012072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C604CD4F-6468-4211-8410-29D6BFBD1A7C}"/>
              </a:ext>
            </a:extLst>
          </p:cNvPr>
          <p:cNvSpPr>
            <a:spLocks noGrp="1"/>
          </p:cNvSpPr>
          <p:nvPr>
            <p:ph idx="1"/>
          </p:nvPr>
        </p:nvSpPr>
        <p:spPr>
          <a:xfrm>
            <a:off x="857838" y="207390"/>
            <a:ext cx="11177143" cy="6650610"/>
          </a:xfrm>
        </p:spPr>
        <p:txBody>
          <a:bodyPr>
            <a:normAutofit fontScale="92500" lnSpcReduction="20000"/>
          </a:bodyPr>
          <a:lstStyle/>
          <a:p>
            <a:pPr marL="0" indent="0">
              <a:buNone/>
            </a:pPr>
            <a:r>
              <a:rPr lang="fr-FR" sz="3200" dirty="0"/>
              <a:t>Il est bon de se souvenir ici que «L’identité n’est pas plus un donné qu’une essence» mais qu'au contraire « c’est le résultat d’une production signifiante que la société langagière permet, règle, contrôle» et dont le sociolinguiste est parfaitement habilité à rendre compte </a:t>
            </a:r>
            <a:r>
              <a:rPr lang="fr-FR" sz="2200" dirty="0"/>
              <a:t>(</a:t>
            </a:r>
            <a:r>
              <a:rPr lang="fr-FR" sz="2200" dirty="0" err="1"/>
              <a:t>Lafont</a:t>
            </a:r>
            <a:r>
              <a:rPr lang="fr-FR" sz="2200" dirty="0"/>
              <a:t> 1986: 8) </a:t>
            </a:r>
            <a:endParaRPr lang="fr-FR" sz="3200" dirty="0"/>
          </a:p>
          <a:p>
            <a:pPr marL="0" indent="0">
              <a:buNone/>
            </a:pPr>
            <a:r>
              <a:rPr lang="fr-FR" sz="3200" dirty="0"/>
              <a:t>Ainsi, la réflexion que je propose est tributaire d'une conviction, nourrie d'observations diversifiées dans la durée: la </a:t>
            </a:r>
            <a:r>
              <a:rPr lang="fr-FR" sz="3200" i="1" dirty="0"/>
              <a:t>dynamique identitaire </a:t>
            </a:r>
            <a:r>
              <a:rPr lang="fr-FR" sz="3200" dirty="0"/>
              <a:t>est un moteur particulièrement puissant au sein des sociétés les plus acquises apparemment à la post-modernité mondialiste, aussi bien sur le plan de la communauté nationale que sur celui de groupes (femmes, jeunes, paysans…), d'aires (régions, villes…) ou de réseaux (entreprises, clubs sportifs…) intra- communautaires </a:t>
            </a:r>
            <a:r>
              <a:rPr lang="fr-FR" sz="2200" dirty="0"/>
              <a:t>(Boyer, 2008c et 2016b)</a:t>
            </a:r>
            <a:r>
              <a:rPr lang="fr-FR" sz="3200" dirty="0"/>
              <a:t>. La </a:t>
            </a:r>
            <a:r>
              <a:rPr lang="fr-FR" sz="3200" i="1" dirty="0"/>
              <a:t>dynamique identitaire </a:t>
            </a:r>
            <a:r>
              <a:rPr lang="fr-FR" sz="3200" dirty="0"/>
              <a:t>étant associée ici à la </a:t>
            </a:r>
            <a:r>
              <a:rPr lang="fr-FR" sz="3200" i="1" dirty="0"/>
              <a:t>production d'identité(s), </a:t>
            </a:r>
            <a:r>
              <a:rPr lang="fr-FR" sz="3200" dirty="0"/>
              <a:t>dans le domaine de l'activité langagière au sens large. Le dispositif </a:t>
            </a:r>
            <a:r>
              <a:rPr lang="fr-FR" sz="3200" dirty="0" err="1"/>
              <a:t>sémio-culturel</a:t>
            </a:r>
            <a:r>
              <a:rPr lang="fr-FR" sz="3200" dirty="0"/>
              <a:t> permanent de </a:t>
            </a:r>
            <a:r>
              <a:rPr lang="fr-FR" sz="3200" i="1" dirty="0"/>
              <a:t>patrimonialisation </a:t>
            </a:r>
            <a:r>
              <a:rPr lang="fr-FR" sz="3200" dirty="0"/>
              <a:t>est sollicité pour développer/alimenter la dynamique identitaire, dans certaines conditions et sous certaines modalités.</a:t>
            </a:r>
          </a:p>
          <a:p>
            <a:endParaRPr lang="fr-FR" dirty="0"/>
          </a:p>
        </p:txBody>
      </p:sp>
    </p:spTree>
    <p:extLst>
      <p:ext uri="{BB962C8B-B14F-4D97-AF65-F5344CB8AC3E}">
        <p14:creationId xmlns:p14="http://schemas.microsoft.com/office/powerpoint/2010/main" xmlns="" val="1098959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3717C91E-0166-4FC5-A8B3-1664FBE53E77}"/>
              </a:ext>
            </a:extLst>
          </p:cNvPr>
          <p:cNvSpPr>
            <a:spLocks noGrp="1"/>
          </p:cNvSpPr>
          <p:nvPr>
            <p:ph idx="1"/>
          </p:nvPr>
        </p:nvSpPr>
        <p:spPr>
          <a:xfrm>
            <a:off x="904973" y="0"/>
            <a:ext cx="11095349" cy="6631709"/>
          </a:xfrm>
        </p:spPr>
        <p:txBody>
          <a:bodyPr>
            <a:normAutofit fontScale="55000" lnSpcReduction="20000"/>
          </a:bodyPr>
          <a:lstStyle/>
          <a:p>
            <a:pPr marL="0" indent="0">
              <a:buNone/>
            </a:pPr>
            <a:endParaRPr lang="fr-FR" sz="14500" b="1" dirty="0">
              <a:latin typeface="Calibri" panose="020F0502020204030204" pitchFamily="34" charset="0"/>
              <a:cs typeface="Calibri" panose="020F0502020204030204" pitchFamily="34" charset="0"/>
            </a:endParaRPr>
          </a:p>
          <a:p>
            <a:pPr marL="0" indent="0">
              <a:buNone/>
            </a:pPr>
            <a:r>
              <a:rPr lang="fr-FR" sz="14500" b="1" dirty="0">
                <a:latin typeface="Calibri" panose="020F0502020204030204" pitchFamily="34" charset="0"/>
                <a:cs typeface="Calibri" panose="020F0502020204030204" pitchFamily="34" charset="0"/>
              </a:rPr>
              <a:t>3. </a:t>
            </a:r>
            <a:r>
              <a:rPr lang="fr-FR" sz="14500" b="1" i="1" dirty="0">
                <a:latin typeface="Calibri" panose="020F0502020204030204" pitchFamily="34" charset="0"/>
                <a:cs typeface="Calibri" panose="020F0502020204030204" pitchFamily="34" charset="0"/>
              </a:rPr>
              <a:t>Patrimonialisation</a:t>
            </a:r>
            <a:r>
              <a:rPr lang="fr-FR" sz="14500" b="1" dirty="0">
                <a:latin typeface="Calibri" panose="020F0502020204030204" pitchFamily="34" charset="0"/>
                <a:cs typeface="Calibri" panose="020F0502020204030204" pitchFamily="34" charset="0"/>
              </a:rPr>
              <a:t> </a:t>
            </a:r>
            <a:r>
              <a:rPr lang="fr-FR" sz="14500" b="1" i="1" dirty="0">
                <a:latin typeface="Calibri" panose="020F0502020204030204" pitchFamily="34" charset="0"/>
                <a:cs typeface="Calibri" panose="020F0502020204030204" pitchFamily="34" charset="0"/>
              </a:rPr>
              <a:t>dynamique</a:t>
            </a:r>
            <a:r>
              <a:rPr lang="fr-FR" sz="14500" b="1" dirty="0">
                <a:latin typeface="Calibri" panose="020F0502020204030204" pitchFamily="34" charset="0"/>
                <a:cs typeface="Calibri" panose="020F0502020204030204" pitchFamily="34" charset="0"/>
              </a:rPr>
              <a:t> et action </a:t>
            </a:r>
            <a:r>
              <a:rPr lang="fr-FR" sz="14500" b="1" dirty="0" err="1">
                <a:latin typeface="Calibri" panose="020F0502020204030204" pitchFamily="34" charset="0"/>
                <a:cs typeface="Calibri" panose="020F0502020204030204" pitchFamily="34" charset="0"/>
              </a:rPr>
              <a:t>glottopolitique</a:t>
            </a:r>
            <a:r>
              <a:rPr lang="fr-FR" sz="14500" b="1" dirty="0">
                <a:latin typeface="Calibri" panose="020F0502020204030204" pitchFamily="34" charset="0"/>
                <a:cs typeface="Calibri" panose="020F0502020204030204" pitchFamily="34" charset="0"/>
              </a:rPr>
              <a:t> en faveur d’une langue minor(</a:t>
            </a:r>
            <a:r>
              <a:rPr lang="fr-FR" sz="14500" b="1" dirty="0" err="1">
                <a:latin typeface="Calibri" panose="020F0502020204030204" pitchFamily="34" charset="0"/>
                <a:cs typeface="Calibri" panose="020F0502020204030204" pitchFamily="34" charset="0"/>
              </a:rPr>
              <a:t>is</a:t>
            </a:r>
            <a:r>
              <a:rPr lang="fr-FR" sz="14500" b="1" dirty="0">
                <a:latin typeface="Calibri" panose="020F0502020204030204" pitchFamily="34" charset="0"/>
                <a:cs typeface="Calibri" panose="020F0502020204030204" pitchFamily="34" charset="0"/>
              </a:rPr>
              <a:t>)</a:t>
            </a:r>
            <a:r>
              <a:rPr lang="fr-FR" sz="14500" b="1" dirty="0" err="1">
                <a:latin typeface="Calibri" panose="020F0502020204030204" pitchFamily="34" charset="0"/>
                <a:cs typeface="Calibri" panose="020F0502020204030204" pitchFamily="34" charset="0"/>
              </a:rPr>
              <a:t>ée</a:t>
            </a:r>
            <a:endParaRPr lang="fr-FR" sz="10900" b="1" dirty="0">
              <a:latin typeface="Calibri" panose="020F0502020204030204" pitchFamily="34" charset="0"/>
              <a:cs typeface="Calibri" panose="020F0502020204030204" pitchFamily="34" charset="0"/>
            </a:endParaRPr>
          </a:p>
          <a:p>
            <a:pPr marL="0" indent="0">
              <a:buNone/>
            </a:pPr>
            <a:endParaRPr lang="fr-FR" sz="10600" b="1" dirty="0">
              <a:latin typeface="Calibri" panose="020F0502020204030204" pitchFamily="34" charset="0"/>
              <a:cs typeface="Calibri" panose="020F0502020204030204" pitchFamily="34" charset="0"/>
            </a:endParaRPr>
          </a:p>
          <a:p>
            <a:pPr marL="0" indent="0">
              <a:buNone/>
            </a:pPr>
            <a:r>
              <a:rPr lang="fr-FR" sz="7700" b="1" dirty="0">
                <a:latin typeface="Calibri" panose="020F0502020204030204" pitchFamily="34" charset="0"/>
                <a:cs typeface="Calibri" panose="020F0502020204030204" pitchFamily="34" charset="0"/>
              </a:rPr>
              <a:t> </a:t>
            </a:r>
          </a:p>
          <a:p>
            <a:endParaRPr lang="fr-FR" sz="1600" b="1" dirty="0"/>
          </a:p>
        </p:txBody>
      </p:sp>
    </p:spTree>
    <p:extLst>
      <p:ext uri="{BB962C8B-B14F-4D97-AF65-F5344CB8AC3E}">
        <p14:creationId xmlns:p14="http://schemas.microsoft.com/office/powerpoint/2010/main" xmlns="" val="2908724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0F865FED-B4DF-4D06-8A78-5E1F36638529}"/>
              </a:ext>
            </a:extLst>
          </p:cNvPr>
          <p:cNvSpPr>
            <a:spLocks noGrp="1"/>
          </p:cNvSpPr>
          <p:nvPr>
            <p:ph idx="1"/>
          </p:nvPr>
        </p:nvSpPr>
        <p:spPr>
          <a:xfrm>
            <a:off x="840509" y="166255"/>
            <a:ext cx="11111346" cy="6691745"/>
          </a:xfrm>
        </p:spPr>
        <p:txBody>
          <a:bodyPr>
            <a:normAutofit lnSpcReduction="10000"/>
          </a:bodyPr>
          <a:lstStyle/>
          <a:p>
            <a:pPr marL="0" indent="0">
              <a:buNone/>
            </a:pPr>
            <a:r>
              <a:rPr lang="fr-FR" sz="3000" dirty="0"/>
              <a:t>Concernant les types d'actions/d'interventions </a:t>
            </a:r>
            <a:r>
              <a:rPr lang="fr-FR" sz="3000" dirty="0" err="1"/>
              <a:t>glottopolitiques</a:t>
            </a:r>
            <a:r>
              <a:rPr lang="fr-FR" sz="3000" dirty="0"/>
              <a:t> dans une société donnée, à divers niveaux de fonctionnement sociétal, on peut considérer qu'ils sont (au moins) au nombre de cinq (qui peuvent du reste s'articuler ou à tout le moins œuvrer complémentairement). On peut ainsi observer:</a:t>
            </a:r>
          </a:p>
          <a:p>
            <a:pPr lvl="1"/>
            <a:r>
              <a:rPr lang="fr-FR" sz="3000" dirty="0"/>
              <a:t>Des actions </a:t>
            </a:r>
            <a:r>
              <a:rPr lang="fr-FR" sz="3000" dirty="0" err="1"/>
              <a:t>glottopolitiques</a:t>
            </a:r>
            <a:r>
              <a:rPr lang="fr-FR" sz="3000" dirty="0"/>
              <a:t> globales (nationales)</a:t>
            </a:r>
            <a:endParaRPr lang="fr-FR" sz="2600" dirty="0"/>
          </a:p>
          <a:p>
            <a:pPr lvl="1"/>
            <a:r>
              <a:rPr lang="fr-FR" sz="3000" dirty="0"/>
              <a:t>Des actions </a:t>
            </a:r>
            <a:r>
              <a:rPr lang="fr-FR" sz="3000" dirty="0" err="1"/>
              <a:t>glottoplolitiques</a:t>
            </a:r>
            <a:r>
              <a:rPr lang="fr-FR" sz="3000" dirty="0"/>
              <a:t> territoriales (régionales, départementales, communales …),</a:t>
            </a:r>
            <a:endParaRPr lang="fr-FR" sz="2600" dirty="0"/>
          </a:p>
          <a:p>
            <a:pPr lvl="1"/>
            <a:r>
              <a:rPr lang="fr-FR" sz="3000" dirty="0"/>
              <a:t>Des actions </a:t>
            </a:r>
            <a:r>
              <a:rPr lang="fr-FR" sz="3000" dirty="0" err="1"/>
              <a:t>glottoplolitiques</a:t>
            </a:r>
            <a:r>
              <a:rPr lang="fr-FR" sz="3000" dirty="0"/>
              <a:t> familiales (au sein de familles bi/plurilingues)</a:t>
            </a:r>
            <a:endParaRPr lang="fr-FR" sz="2600" dirty="0"/>
          </a:p>
          <a:p>
            <a:pPr lvl="1"/>
            <a:r>
              <a:rPr lang="fr-FR" sz="3000" dirty="0"/>
              <a:t>Des actions </a:t>
            </a:r>
            <a:r>
              <a:rPr lang="fr-FR" sz="3000" dirty="0" err="1"/>
              <a:t>glottoplolitiques</a:t>
            </a:r>
            <a:r>
              <a:rPr lang="fr-FR" sz="3000" dirty="0"/>
              <a:t> locales et/ou </a:t>
            </a:r>
            <a:r>
              <a:rPr lang="fr-FR" sz="3000" dirty="0" err="1"/>
              <a:t>réseaulectales</a:t>
            </a:r>
            <a:r>
              <a:rPr lang="fr-FR" sz="3000" dirty="0"/>
              <a:t> (qui ne visent qu'un ou des segments plus ou moins circonscrit(s) de la société concernée: associations (en particulier culturelles), clubs (de sport par ex.), groupes (de consommateurs par ex.) etc.</a:t>
            </a:r>
            <a:endParaRPr lang="fr-FR" sz="2600" dirty="0"/>
          </a:p>
          <a:p>
            <a:endParaRPr lang="fr-FR" dirty="0"/>
          </a:p>
        </p:txBody>
      </p:sp>
    </p:spTree>
    <p:extLst>
      <p:ext uri="{BB962C8B-B14F-4D97-AF65-F5344CB8AC3E}">
        <p14:creationId xmlns:p14="http://schemas.microsoft.com/office/powerpoint/2010/main" xmlns="" val="2618300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F925D3DF-201C-42D4-A430-FD439905BB7C}"/>
              </a:ext>
            </a:extLst>
          </p:cNvPr>
          <p:cNvSpPr>
            <a:spLocks noGrp="1"/>
          </p:cNvSpPr>
          <p:nvPr>
            <p:ph idx="1"/>
          </p:nvPr>
        </p:nvSpPr>
        <p:spPr>
          <a:xfrm>
            <a:off x="727788" y="111968"/>
            <a:ext cx="11316430" cy="6953850"/>
          </a:xfrm>
        </p:spPr>
        <p:txBody>
          <a:bodyPr>
            <a:normAutofit/>
          </a:bodyPr>
          <a:lstStyle/>
          <a:p>
            <a:pPr lvl="1"/>
            <a:r>
              <a:rPr lang="fr-FR" sz="3200" dirty="0"/>
              <a:t>On peut observer enfin un type d'interventions </a:t>
            </a:r>
            <a:r>
              <a:rPr lang="fr-FR" sz="3200" dirty="0" err="1"/>
              <a:t>glottopolitiques</a:t>
            </a:r>
            <a:r>
              <a:rPr lang="fr-FR" sz="3200" dirty="0"/>
              <a:t> qui sont le fait d'acteurs qui agissent sur le terrain de leur activité sociale (professionnelle, singulièrement) sans forcément s'intégrer à un réseau: ce sont des </a:t>
            </a:r>
            <a:r>
              <a:rPr lang="fr-FR" sz="3200" b="1" dirty="0"/>
              <a:t>micro-actes </a:t>
            </a:r>
            <a:r>
              <a:rPr lang="fr-FR" sz="3200" b="1" dirty="0" err="1"/>
              <a:t>glottopolitiques</a:t>
            </a:r>
            <a:r>
              <a:rPr lang="fr-FR" sz="3200" b="1" dirty="0"/>
              <a:t>.</a:t>
            </a:r>
            <a:endParaRPr lang="fr-FR" dirty="0"/>
          </a:p>
          <a:p>
            <a:pPr marL="0" indent="0">
              <a:buNone/>
            </a:pPr>
            <a:r>
              <a:rPr lang="fr-FR" sz="2400" dirty="0"/>
              <a:t>C'est de ce dernier type de politique linguistique que relèvent les pratiques de nomination identitaire qu’on évoque ci-dessous.</a:t>
            </a:r>
          </a:p>
          <a:p>
            <a:pPr marL="0" indent="0">
              <a:buNone/>
            </a:pPr>
            <a:r>
              <a:rPr lang="fr-FR" sz="2800" b="1" dirty="0"/>
              <a:t>Il s’agit de dénominations de produits agroalimentaires (vin, bière, … plus précisément ici de </a:t>
            </a:r>
            <a:r>
              <a:rPr lang="fr-FR" sz="2800" b="1" i="1" dirty="0"/>
              <a:t>pâtes alimentaires)</a:t>
            </a:r>
            <a:endParaRPr lang="fr-FR" sz="2400" b="1" dirty="0"/>
          </a:p>
          <a:p>
            <a:pPr marL="0" indent="0">
              <a:buNone/>
            </a:pPr>
            <a:r>
              <a:rPr lang="fr-FR" sz="2400" dirty="0"/>
              <a:t>Le </a:t>
            </a:r>
            <a:r>
              <a:rPr lang="fr-FR" sz="2800" b="1" dirty="0"/>
              <a:t>Domaine de </a:t>
            </a:r>
            <a:r>
              <a:rPr lang="fr-FR" sz="2800" b="1" dirty="0" err="1"/>
              <a:t>Périès</a:t>
            </a:r>
            <a:r>
              <a:rPr lang="fr-FR" sz="2800" b="1" dirty="0"/>
              <a:t> </a:t>
            </a:r>
            <a:r>
              <a:rPr lang="fr-FR" sz="2400" dirty="0"/>
              <a:t>produit </a:t>
            </a:r>
            <a:r>
              <a:rPr lang="fr-FR" sz="2400" b="1" dirty="0"/>
              <a:t>des</a:t>
            </a:r>
            <a:r>
              <a:rPr lang="fr-FR" sz="2400" dirty="0"/>
              <a:t> </a:t>
            </a:r>
            <a:r>
              <a:rPr lang="fr-FR" sz="2400" b="1" dirty="0"/>
              <a:t>pâtes "à la ferme" </a:t>
            </a:r>
            <a:r>
              <a:rPr lang="fr-FR" sz="2400" dirty="0"/>
              <a:t>(dans l'Aude) à partir du blé fabriqué sur place par l'entreprise elle-même, qu’elle a </a:t>
            </a:r>
            <a:r>
              <a:rPr lang="fr-FR" sz="2400" dirty="0" err="1"/>
              <a:t>bâptisée</a:t>
            </a:r>
            <a:r>
              <a:rPr lang="fr-FR" sz="2400" dirty="0"/>
              <a:t> à l’aide de dénominations occitanes en faisant le choix de respecter la norme occitane classique en matière de graphie (voir ci-après (Document 1)</a:t>
            </a:r>
          </a:p>
          <a:p>
            <a:pPr marL="0" indent="0">
              <a:buNone/>
            </a:pPr>
            <a:r>
              <a:rPr lang="fr-FR" sz="1800" b="1" dirty="0"/>
              <a:t>Il ne sera donc question ici que de quelques exemples empruntés à </a:t>
            </a:r>
            <a:r>
              <a:rPr lang="fr-FR" b="1" dirty="0"/>
              <a:t>l'enquête ECO OC </a:t>
            </a:r>
            <a:r>
              <a:rPr lang="fr-FR" sz="1800" b="1" dirty="0"/>
              <a:t>(Pour un compte rendu complet de cette enquête voir </a:t>
            </a:r>
            <a:r>
              <a:rPr lang="fr-FR" sz="1800" b="1" dirty="0" err="1"/>
              <a:t>Alén</a:t>
            </a:r>
            <a:r>
              <a:rPr lang="fr-FR" sz="1800" b="1" dirty="0"/>
              <a:t> Garabato et Boyer 2020).</a:t>
            </a:r>
            <a:endParaRPr lang="fr-FR" sz="2400" b="1" dirty="0"/>
          </a:p>
          <a:p>
            <a:pPr marL="0" indent="0">
              <a:buNone/>
            </a:pPr>
            <a:endParaRPr lang="fr-FR" dirty="0"/>
          </a:p>
        </p:txBody>
      </p:sp>
    </p:spTree>
    <p:extLst>
      <p:ext uri="{BB962C8B-B14F-4D97-AF65-F5344CB8AC3E}">
        <p14:creationId xmlns:p14="http://schemas.microsoft.com/office/powerpoint/2010/main" xmlns="" val="4032374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xmlns="" id="{8C08B1D7-DF61-4C56-84A1-DDF427CA9B41}"/>
              </a:ext>
            </a:extLst>
          </p:cNvPr>
          <p:cNvPicPr>
            <a:picLocks noGrp="1"/>
          </p:cNvPicPr>
          <p:nvPr>
            <p:ph idx="1"/>
          </p:nvPr>
        </p:nvPicPr>
        <p:blipFill>
          <a:blip r:embed="rId2" cstate="print"/>
          <a:stretch>
            <a:fillRect/>
          </a:stretch>
        </p:blipFill>
        <p:spPr>
          <a:xfrm>
            <a:off x="1616364" y="136237"/>
            <a:ext cx="9568872" cy="6585526"/>
          </a:xfrm>
          <a:prstGeom prst="rect">
            <a:avLst/>
          </a:prstGeom>
        </p:spPr>
      </p:pic>
    </p:spTree>
    <p:extLst>
      <p:ext uri="{BB962C8B-B14F-4D97-AF65-F5344CB8AC3E}">
        <p14:creationId xmlns:p14="http://schemas.microsoft.com/office/powerpoint/2010/main" xmlns="" val="439140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42628AE7-EF4E-484A-94C9-78389181130C}"/>
              </a:ext>
            </a:extLst>
          </p:cNvPr>
          <p:cNvSpPr>
            <a:spLocks noGrp="1"/>
          </p:cNvSpPr>
          <p:nvPr>
            <p:ph idx="1"/>
          </p:nvPr>
        </p:nvSpPr>
        <p:spPr>
          <a:xfrm>
            <a:off x="923826" y="146115"/>
            <a:ext cx="11000319" cy="6565769"/>
          </a:xfrm>
        </p:spPr>
        <p:txBody>
          <a:bodyPr>
            <a:normAutofit fontScale="85000" lnSpcReduction="10000"/>
          </a:bodyPr>
          <a:lstStyle/>
          <a:p>
            <a:pPr marL="0" indent="0">
              <a:lnSpc>
                <a:spcPct val="120000"/>
              </a:lnSpc>
              <a:buNone/>
            </a:pPr>
            <a:r>
              <a:rPr lang="fr-FR" sz="4200" dirty="0"/>
              <a:t>Il y a beaucoup de variété dans la production du Domaine de </a:t>
            </a:r>
            <a:r>
              <a:rPr lang="fr-FR" sz="4200" dirty="0" err="1"/>
              <a:t>Périès</a:t>
            </a:r>
            <a:r>
              <a:rPr lang="fr-FR" sz="4200" dirty="0"/>
              <a:t> : on trouve ainsi les </a:t>
            </a:r>
            <a:r>
              <a:rPr lang="fr-FR" sz="4200" dirty="0" err="1"/>
              <a:t>désignants</a:t>
            </a:r>
            <a:r>
              <a:rPr lang="fr-FR" sz="4200" dirty="0"/>
              <a:t> suivants, parfaitement conformes à l'apparence des diverses pâtes qui sont commercialisées par l'entreprise:</a:t>
            </a:r>
          </a:p>
          <a:p>
            <a:pPr marL="358775" indent="0">
              <a:lnSpc>
                <a:spcPct val="120000"/>
              </a:lnSpc>
              <a:buNone/>
            </a:pPr>
            <a:r>
              <a:rPr lang="fr-FR" sz="4200" dirty="0"/>
              <a:t>"</a:t>
            </a:r>
            <a:r>
              <a:rPr lang="fr-FR" sz="4200" dirty="0" err="1"/>
              <a:t>cauquilha</a:t>
            </a:r>
            <a:r>
              <a:rPr lang="fr-FR" sz="4200" dirty="0"/>
              <a:t>" [coquille], "</a:t>
            </a:r>
            <a:r>
              <a:rPr lang="fr-FR" sz="4200" dirty="0" err="1"/>
              <a:t>cresta</a:t>
            </a:r>
            <a:r>
              <a:rPr lang="fr-FR" sz="4200" dirty="0"/>
              <a:t>"[crête], "</a:t>
            </a:r>
            <a:r>
              <a:rPr lang="fr-FR" sz="4200" dirty="0" err="1"/>
              <a:t>virona</a:t>
            </a:r>
            <a:r>
              <a:rPr lang="fr-FR" sz="4200" dirty="0"/>
              <a:t>"[vrille], "</a:t>
            </a:r>
            <a:r>
              <a:rPr lang="fr-FR" sz="4200" dirty="0" err="1"/>
              <a:t>dentèla</a:t>
            </a:r>
            <a:r>
              <a:rPr lang="fr-FR" sz="4200" dirty="0"/>
              <a:t>"[dentelle], "</a:t>
            </a:r>
            <a:r>
              <a:rPr lang="fr-FR" sz="4200" dirty="0" err="1"/>
              <a:t>escagaròl</a:t>
            </a:r>
            <a:r>
              <a:rPr lang="fr-FR" sz="4200" dirty="0"/>
              <a:t>"[escargot], "</a:t>
            </a:r>
            <a:r>
              <a:rPr lang="fr-FR" sz="4200" dirty="0" err="1"/>
              <a:t>pichòt</a:t>
            </a:r>
            <a:r>
              <a:rPr lang="fr-FR" sz="4200" dirty="0"/>
              <a:t>"[petit?], "camba de </a:t>
            </a:r>
            <a:r>
              <a:rPr lang="fr-FR" sz="4200" dirty="0" err="1"/>
              <a:t>blat</a:t>
            </a:r>
            <a:r>
              <a:rPr lang="fr-FR" sz="4200" dirty="0"/>
              <a:t>" [jambe/tige de blé], "</a:t>
            </a:r>
            <a:r>
              <a:rPr lang="fr-FR" sz="4200" dirty="0" err="1"/>
              <a:t>brandilha</a:t>
            </a:r>
            <a:r>
              <a:rPr lang="fr-FR" sz="4200" dirty="0"/>
              <a:t>" [brindille], "</a:t>
            </a:r>
            <a:r>
              <a:rPr lang="fr-FR" sz="4200" dirty="0" err="1"/>
              <a:t>cordilha</a:t>
            </a:r>
            <a:r>
              <a:rPr lang="fr-FR" sz="4200" dirty="0"/>
              <a:t>" [cordelette] … </a:t>
            </a:r>
          </a:p>
          <a:p>
            <a:pPr marL="0" indent="0">
              <a:lnSpc>
                <a:spcPct val="120000"/>
              </a:lnSpc>
              <a:buNone/>
            </a:pPr>
            <a:r>
              <a:rPr lang="fr-FR" sz="4200" b="1" dirty="0"/>
              <a:t>Il y a là une incontestable richesse désignative.</a:t>
            </a:r>
          </a:p>
          <a:p>
            <a:pPr marL="0" indent="0">
              <a:lnSpc>
                <a:spcPct val="120000"/>
              </a:lnSpc>
              <a:buNone/>
            </a:pPr>
            <a:endParaRPr lang="fr-FR" sz="4200" dirty="0"/>
          </a:p>
          <a:p>
            <a:pPr marL="0" indent="0">
              <a:lnSpc>
                <a:spcPct val="120000"/>
              </a:lnSpc>
              <a:buNone/>
            </a:pPr>
            <a:endParaRPr lang="fr-FR" sz="1600" dirty="0"/>
          </a:p>
          <a:p>
            <a:pPr marL="0" indent="0">
              <a:buNone/>
            </a:pPr>
            <a:endParaRPr lang="fr-FR" dirty="0"/>
          </a:p>
          <a:p>
            <a:pPr marL="0" indent="0">
              <a:buNone/>
            </a:pPr>
            <a:endParaRPr lang="fr-FR" dirty="0"/>
          </a:p>
          <a:p>
            <a:pPr marL="0" indent="0">
              <a:buNone/>
            </a:pPr>
            <a:endParaRPr lang="fr-FR" dirty="0"/>
          </a:p>
          <a:p>
            <a:pPr marL="0" indent="0">
              <a:buNone/>
            </a:pPr>
            <a:endParaRPr lang="fr-FR" dirty="0"/>
          </a:p>
          <a:p>
            <a:endParaRPr lang="fr-FR" dirty="0"/>
          </a:p>
        </p:txBody>
      </p:sp>
    </p:spTree>
    <p:extLst>
      <p:ext uri="{BB962C8B-B14F-4D97-AF65-F5344CB8AC3E}">
        <p14:creationId xmlns:p14="http://schemas.microsoft.com/office/powerpoint/2010/main" xmlns="" val="4201998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5A516C62-5EF4-4262-AC34-DEBE2CE318EB}"/>
              </a:ext>
            </a:extLst>
          </p:cNvPr>
          <p:cNvSpPr>
            <a:spLocks noGrp="1"/>
          </p:cNvSpPr>
          <p:nvPr>
            <p:ph idx="1"/>
          </p:nvPr>
        </p:nvSpPr>
        <p:spPr>
          <a:xfrm>
            <a:off x="812800" y="284951"/>
            <a:ext cx="11212945" cy="6728691"/>
          </a:xfrm>
        </p:spPr>
        <p:txBody>
          <a:bodyPr>
            <a:normAutofit/>
          </a:bodyPr>
          <a:lstStyle/>
          <a:p>
            <a:pPr marL="0" indent="0">
              <a:buNone/>
            </a:pPr>
            <a:r>
              <a:rPr lang="fr-FR" sz="7200" b="1" dirty="0">
                <a:latin typeface="Calibri" panose="020F0502020204030204" pitchFamily="34" charset="0"/>
                <a:cs typeface="Calibri" panose="020F0502020204030204" pitchFamily="34" charset="0"/>
              </a:rPr>
              <a:t>4. Hypothèses sociolinguistiques</a:t>
            </a:r>
          </a:p>
          <a:p>
            <a:pPr marL="0" indent="0">
              <a:buNone/>
            </a:pPr>
            <a:endParaRPr lang="fr-FR" sz="4000" dirty="0"/>
          </a:p>
        </p:txBody>
      </p:sp>
    </p:spTree>
    <p:extLst>
      <p:ext uri="{BB962C8B-B14F-4D97-AF65-F5344CB8AC3E}">
        <p14:creationId xmlns:p14="http://schemas.microsoft.com/office/powerpoint/2010/main" xmlns="" val="3905748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1C41E135-3FBA-4FBD-B017-B70127B7B60B}"/>
              </a:ext>
            </a:extLst>
          </p:cNvPr>
          <p:cNvSpPr>
            <a:spLocks noGrp="1"/>
          </p:cNvSpPr>
          <p:nvPr>
            <p:ph idx="1"/>
          </p:nvPr>
        </p:nvSpPr>
        <p:spPr>
          <a:xfrm>
            <a:off x="904672" y="482847"/>
            <a:ext cx="11040894" cy="6180600"/>
          </a:xfrm>
        </p:spPr>
        <p:txBody>
          <a:bodyPr>
            <a:normAutofit fontScale="92500"/>
          </a:bodyPr>
          <a:lstStyle/>
          <a:p>
            <a:pPr marL="0" indent="0">
              <a:buNone/>
            </a:pPr>
            <a:r>
              <a:rPr lang="fr-FR" sz="3200" dirty="0"/>
              <a:t>La mise en </a:t>
            </a:r>
            <a:r>
              <a:rPr lang="fr-FR" sz="3200" dirty="0" err="1"/>
              <a:t>oeuvre</a:t>
            </a:r>
            <a:r>
              <a:rPr lang="fr-FR" sz="3200" dirty="0"/>
              <a:t> d'une </a:t>
            </a:r>
            <a:r>
              <a:rPr lang="fr-FR" sz="3200" i="1" dirty="0"/>
              <a:t>représentation patrimoniale </a:t>
            </a:r>
            <a:r>
              <a:rPr lang="fr-FR" sz="3200" dirty="0"/>
              <a:t>ne signifie pas forcément </a:t>
            </a:r>
            <a:r>
              <a:rPr lang="fr-FR" sz="3200" i="1" dirty="0" err="1"/>
              <a:t>folklorisation</a:t>
            </a:r>
            <a:r>
              <a:rPr lang="fr-FR" sz="3200" i="1" dirty="0"/>
              <a:t>, </a:t>
            </a:r>
            <a:r>
              <a:rPr lang="fr-FR" sz="3200" dirty="0"/>
              <a:t>au sens courant et plutôt péjoratif du terme, fût-elle revisitée et actualisée: il me semble indéniable qu'il s'agit bien d'une authentique </a:t>
            </a:r>
            <a:r>
              <a:rPr lang="fr-FR" sz="3200" b="1" dirty="0"/>
              <a:t>activité </a:t>
            </a:r>
            <a:r>
              <a:rPr lang="fr-FR" sz="3200" b="1" dirty="0" err="1"/>
              <a:t>glottopolitique</a:t>
            </a:r>
            <a:r>
              <a:rPr lang="fr-FR" sz="3200" b="1" dirty="0"/>
              <a:t> venue </a:t>
            </a:r>
            <a:r>
              <a:rPr lang="fr-FR" sz="3200" b="1" i="1" dirty="0"/>
              <a:t>de la base</a:t>
            </a:r>
            <a:r>
              <a:rPr lang="fr-FR" sz="3200" dirty="0"/>
              <a:t>, certes plutôt de l'ordre du symbolique mais cependant sûrement </a:t>
            </a:r>
            <a:r>
              <a:rPr lang="fr-FR" sz="3200" i="1" dirty="0"/>
              <a:t>motivée </a:t>
            </a:r>
            <a:r>
              <a:rPr lang="fr-FR" sz="3200" dirty="0"/>
              <a:t>(en particulier, mais pas uniquement, du point de vue commercial, ce qui fait tout son intérêt sociolinguistique ) qui pourrait autoriser certains à parler de </a:t>
            </a:r>
            <a:r>
              <a:rPr lang="fr-FR" sz="3200" i="1" dirty="0"/>
              <a:t>marchandisation, </a:t>
            </a:r>
            <a:r>
              <a:rPr lang="fr-FR" sz="3200" dirty="0"/>
              <a:t>même si le phénomène ici décrit n'en est pas forcément le strict équivalent </a:t>
            </a:r>
            <a:r>
              <a:rPr lang="fr-FR" sz="3200" i="1" dirty="0"/>
              <a:t>. </a:t>
            </a:r>
            <a:r>
              <a:rPr lang="fr-FR" sz="3200" dirty="0"/>
              <a:t>Elle peut s'appuyer sur des réseaux, même très circonscrits, de militants pour la défense et la promotion de la langue dominée, là où ils existent. Elle n'est pas étrangère non plus à la demande altermondialiste et écologiste de proximité, d'authenticité et de valorisation des "terroirs"... </a:t>
            </a:r>
          </a:p>
        </p:txBody>
      </p:sp>
    </p:spTree>
    <p:extLst>
      <p:ext uri="{BB962C8B-B14F-4D97-AF65-F5344CB8AC3E}">
        <p14:creationId xmlns:p14="http://schemas.microsoft.com/office/powerpoint/2010/main" xmlns="" val="489029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0E1C3F82-6D02-4891-8A51-381D2B809892}"/>
              </a:ext>
            </a:extLst>
          </p:cNvPr>
          <p:cNvSpPr>
            <a:spLocks noGrp="1"/>
          </p:cNvSpPr>
          <p:nvPr>
            <p:ph idx="1"/>
          </p:nvPr>
        </p:nvSpPr>
        <p:spPr>
          <a:xfrm>
            <a:off x="766618" y="379379"/>
            <a:ext cx="10955212" cy="6409347"/>
          </a:xfrm>
        </p:spPr>
        <p:txBody>
          <a:bodyPr/>
          <a:lstStyle/>
          <a:p>
            <a:pPr marL="0" indent="0">
              <a:buNone/>
            </a:pPr>
            <a:r>
              <a:rPr lang="fr-FR" sz="3200" dirty="0"/>
              <a:t>Comme l'indiquent Moïse et al. 2006, le terme de </a:t>
            </a:r>
            <a:r>
              <a:rPr lang="fr-FR" sz="3200" i="1" dirty="0" err="1"/>
              <a:t>commodification</a:t>
            </a:r>
            <a:r>
              <a:rPr lang="fr-FR" sz="3200" dirty="0"/>
              <a:t> est utilisé dans les travaux de Monica Heller </a:t>
            </a:r>
            <a:r>
              <a:rPr lang="fr-FR" sz="2400" dirty="0"/>
              <a:t>(Heller 2003)</a:t>
            </a:r>
            <a:r>
              <a:rPr lang="fr-FR" sz="3200" dirty="0"/>
              <a:t>:</a:t>
            </a:r>
          </a:p>
          <a:p>
            <a:pPr marL="360363" indent="0">
              <a:buNone/>
            </a:pPr>
            <a:r>
              <a:rPr lang="fr-FR" sz="3200" dirty="0"/>
              <a:t>« Si la mondialisation favorise la consommation de produits identitaires, la demande croissante de produits locaux et régionaux démontre, quant à elle, que le consommateur soutient l'économie locale et régionale face à l'économie mondiale symbolisée par les multinationales. Consommer local c'est également revendiquer sa culture et l'appartenance à sa communauté »</a:t>
            </a:r>
          </a:p>
          <a:p>
            <a:pPr marL="0" indent="0">
              <a:buNone/>
            </a:pPr>
            <a:r>
              <a:rPr lang="fr-FR" sz="2400" dirty="0"/>
              <a:t>(Robert-</a:t>
            </a:r>
            <a:r>
              <a:rPr lang="fr-FR" sz="2400" dirty="0" err="1"/>
              <a:t>Demontrond</a:t>
            </a:r>
            <a:r>
              <a:rPr lang="fr-FR" sz="2400" dirty="0"/>
              <a:t>, Joyau, </a:t>
            </a:r>
            <a:r>
              <a:rPr lang="fr-FR" sz="2400" dirty="0" err="1"/>
              <a:t>Bougeard</a:t>
            </a:r>
            <a:r>
              <a:rPr lang="fr-FR" sz="2400" dirty="0"/>
              <a:t>-</a:t>
            </a:r>
            <a:r>
              <a:rPr lang="fr-FR" sz="2400" dirty="0" err="1"/>
              <a:t>Delfosse</a:t>
            </a:r>
            <a:r>
              <a:rPr lang="fr-FR" sz="2400" dirty="0"/>
              <a:t> 2010, p 65; voir également Fort et Fort 2006). Vor également  </a:t>
            </a:r>
            <a:r>
              <a:rPr lang="fr-FR" sz="2400" dirty="0" err="1"/>
              <a:t>Alén</a:t>
            </a:r>
            <a:r>
              <a:rPr lang="fr-FR" sz="2400" dirty="0"/>
              <a:t> </a:t>
            </a:r>
            <a:r>
              <a:rPr lang="fr-FR" sz="2400" dirty="0" err="1"/>
              <a:t>Garabato</a:t>
            </a:r>
            <a:r>
              <a:rPr lang="fr-FR" sz="2400" dirty="0"/>
              <a:t> 2021</a:t>
            </a:r>
            <a:endParaRPr lang="fr-FR" sz="3200" dirty="0"/>
          </a:p>
          <a:p>
            <a:endParaRPr lang="fr-FR" dirty="0"/>
          </a:p>
        </p:txBody>
      </p:sp>
    </p:spTree>
    <p:extLst>
      <p:ext uri="{BB962C8B-B14F-4D97-AF65-F5344CB8AC3E}">
        <p14:creationId xmlns:p14="http://schemas.microsoft.com/office/powerpoint/2010/main" xmlns="" val="1498018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DA6AE458-7A3B-4273-BF92-0A889968F9F2}"/>
              </a:ext>
            </a:extLst>
          </p:cNvPr>
          <p:cNvSpPr>
            <a:spLocks noGrp="1"/>
          </p:cNvSpPr>
          <p:nvPr>
            <p:ph idx="1"/>
          </p:nvPr>
        </p:nvSpPr>
        <p:spPr>
          <a:xfrm>
            <a:off x="916366" y="359776"/>
            <a:ext cx="10717915" cy="6138448"/>
          </a:xfrm>
        </p:spPr>
        <p:txBody>
          <a:bodyPr>
            <a:normAutofit fontScale="92500" lnSpcReduction="10000"/>
          </a:bodyPr>
          <a:lstStyle/>
          <a:p>
            <a:pPr marL="0" indent="0">
              <a:lnSpc>
                <a:spcPct val="110000"/>
              </a:lnSpc>
              <a:buNone/>
            </a:pPr>
            <a:r>
              <a:rPr lang="fr-FR" sz="3200" dirty="0"/>
              <a:t>Il ne s'agit donc pas de renverser la logique d'un conflit diglossique </a:t>
            </a:r>
            <a:r>
              <a:rPr lang="fr-FR" sz="3200" dirty="0" err="1"/>
              <a:t>pluri-séculaire</a:t>
            </a:r>
            <a:r>
              <a:rPr lang="fr-FR" sz="3200" dirty="0"/>
              <a:t> mais peut- être, d'une certaine façon, de contrecarrer l'idéologie diglossique toujours en vigueur (et sûrement de tourner le dos à l'auto-</a:t>
            </a:r>
            <a:r>
              <a:rPr lang="fr-FR" sz="3200" dirty="0" err="1"/>
              <a:t>odi</a:t>
            </a:r>
            <a:r>
              <a:rPr lang="fr-FR" sz="3200" dirty="0"/>
              <a:t> / l'autodénigrement…) en manifestant de la considération pour l'occitan (ce qu'il en reste, au moins dans l'imaginaire linguistique collectif ) et une loyauté envers les racines, familiales en tout premier lieu, et aussi envers une identité linguistique largement mythologique mais qui semble faire l'objet d'une certaine nostalgie </a:t>
            </a:r>
            <a:r>
              <a:rPr lang="fr-FR" sz="2600" dirty="0"/>
              <a:t>(Boyer 2020)</a:t>
            </a:r>
            <a:r>
              <a:rPr lang="fr-FR" sz="3200" dirty="0"/>
              <a:t> . On revendique une certaine familiarité (largement fantasmée...) avec le "patois". Comme le proclame sur un mode identitaire péremptoire le nom de cette cuvée d'un vin languedocien: "</a:t>
            </a:r>
            <a:r>
              <a:rPr lang="fr-FR" sz="3200" i="1" dirty="0" err="1"/>
              <a:t>Sèm</a:t>
            </a:r>
            <a:r>
              <a:rPr lang="fr-FR" sz="3200" i="1" dirty="0"/>
              <a:t> </a:t>
            </a:r>
            <a:r>
              <a:rPr lang="fr-FR" sz="3200" i="1" dirty="0" err="1"/>
              <a:t>çò</a:t>
            </a:r>
            <a:r>
              <a:rPr lang="fr-FR" sz="3200" i="1" dirty="0"/>
              <a:t> que </a:t>
            </a:r>
            <a:r>
              <a:rPr lang="fr-FR" sz="3200" i="1" dirty="0" err="1"/>
              <a:t>sèm</a:t>
            </a:r>
            <a:r>
              <a:rPr lang="fr-FR" sz="3200" dirty="0"/>
              <a:t>" (voir ci- dessous). </a:t>
            </a:r>
          </a:p>
        </p:txBody>
      </p:sp>
    </p:spTree>
    <p:extLst>
      <p:ext uri="{BB962C8B-B14F-4D97-AF65-F5344CB8AC3E}">
        <p14:creationId xmlns:p14="http://schemas.microsoft.com/office/powerpoint/2010/main" xmlns="" val="2279645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CDFF61A-3D44-4821-B532-931CEB5BE7B5}"/>
              </a:ext>
            </a:extLst>
          </p:cNvPr>
          <p:cNvSpPr>
            <a:spLocks noGrp="1"/>
          </p:cNvSpPr>
          <p:nvPr>
            <p:ph type="title"/>
          </p:nvPr>
        </p:nvSpPr>
        <p:spPr>
          <a:xfrm>
            <a:off x="957782" y="299441"/>
            <a:ext cx="3584721" cy="6406416"/>
          </a:xfrm>
        </p:spPr>
        <p:txBody>
          <a:bodyPr>
            <a:normAutofit/>
          </a:bodyPr>
          <a:lstStyle/>
          <a:p>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a:t/>
            </a:r>
            <a:br>
              <a:rPr lang="fr-FR" sz="2400" dirty="0"/>
            </a:br>
            <a:r>
              <a:rPr lang="fr-FR" sz="2400" dirty="0" err="1"/>
              <a:t>Sèm</a:t>
            </a:r>
            <a:r>
              <a:rPr lang="fr-FR" sz="2400" dirty="0"/>
              <a:t> </a:t>
            </a:r>
            <a:r>
              <a:rPr lang="fr-FR" sz="2400" dirty="0" err="1"/>
              <a:t>çò</a:t>
            </a:r>
            <a:r>
              <a:rPr lang="fr-FR" sz="2400" dirty="0"/>
              <a:t> que </a:t>
            </a:r>
            <a:r>
              <a:rPr lang="fr-FR" sz="2400" dirty="0" err="1"/>
              <a:t>sèm</a:t>
            </a:r>
            <a:endParaRPr lang="fr-FR" sz="2400" dirty="0"/>
          </a:p>
        </p:txBody>
      </p:sp>
      <p:sp>
        <p:nvSpPr>
          <p:cNvPr id="3" name="Espace réservé du contenu 2">
            <a:extLst>
              <a:ext uri="{FF2B5EF4-FFF2-40B4-BE49-F238E27FC236}">
                <a16:creationId xmlns:a16="http://schemas.microsoft.com/office/drawing/2014/main" xmlns="" id="{B2286584-4B9A-4F58-A1FC-1EDE59AA41CA}"/>
              </a:ext>
            </a:extLst>
          </p:cNvPr>
          <p:cNvSpPr>
            <a:spLocks noGrp="1"/>
          </p:cNvSpPr>
          <p:nvPr>
            <p:ph idx="1"/>
          </p:nvPr>
        </p:nvSpPr>
        <p:spPr>
          <a:xfrm>
            <a:off x="5227781" y="193965"/>
            <a:ext cx="6881091" cy="6585526"/>
          </a:xfrm>
        </p:spPr>
        <p:txBody>
          <a:bodyPr>
            <a:normAutofit/>
          </a:bodyPr>
          <a:lstStyle/>
          <a:p>
            <a:pPr marL="0" indent="0">
              <a:buNone/>
            </a:pPr>
            <a:r>
              <a:rPr lang="fr-FR" sz="2400" dirty="0"/>
              <a:t>Enfin, comme on l'a dit, il y a une nouveauté: l'apparition d'un </a:t>
            </a:r>
            <a:r>
              <a:rPr lang="fr-FR" sz="2400" b="1" dirty="0"/>
              <a:t>occitan </a:t>
            </a:r>
            <a:r>
              <a:rPr lang="fr-FR" sz="2400" b="1" i="1" dirty="0"/>
              <a:t>normé </a:t>
            </a:r>
            <a:r>
              <a:rPr lang="fr-FR" sz="2400" dirty="0"/>
              <a:t>selon la graphie dite "classique".. Comme si cette irruption d'une identité scripturale occitane sur le marché de l'agro-alimentaire s'accompagnait d'une dignification de la langue des racines, nommée de plus en plus "occitan". Et en fait comme si l'usage de la langue minor(</a:t>
            </a:r>
            <a:r>
              <a:rPr lang="fr-FR" sz="2400" dirty="0" err="1"/>
              <a:t>is</a:t>
            </a:r>
            <a:r>
              <a:rPr lang="fr-FR" sz="2400" dirty="0"/>
              <a:t>)</a:t>
            </a:r>
            <a:r>
              <a:rPr lang="fr-FR" sz="2400" dirty="0" err="1"/>
              <a:t>ée</a:t>
            </a:r>
            <a:r>
              <a:rPr lang="fr-FR" sz="2400" dirty="0"/>
              <a:t> (à nouveau "désirée" ...et légitimée?) était digne d'une norme graphique "savante"… (Bien que la dénomination "occitan(e)" reste sans aucun doute pour l'instant minoritaire)</a:t>
            </a:r>
          </a:p>
          <a:p>
            <a:pPr marL="0" indent="0">
              <a:buNone/>
            </a:pPr>
            <a:r>
              <a:rPr lang="fr-FR" sz="2400" dirty="0"/>
              <a:t>Il faudra du reste évaluer dans les prochaines années l'impact réel du choix d'"Occitanie" pour nommer la nouvelle Région issue de la fusion de Midi-Pyrénées et Languedoc-Roussillon ...</a:t>
            </a:r>
          </a:p>
          <a:p>
            <a:pPr marL="0" indent="0">
              <a:buNone/>
            </a:pPr>
            <a:r>
              <a:rPr lang="fr-FR" sz="1600" dirty="0"/>
              <a:t>Sur la question du nom de la langue occitane et l'</a:t>
            </a:r>
            <a:r>
              <a:rPr lang="fr-FR" sz="1600" dirty="0" err="1"/>
              <a:t>oppositon</a:t>
            </a:r>
            <a:r>
              <a:rPr lang="fr-FR" sz="1600" dirty="0"/>
              <a:t> "occitan"/"patois", voir par ex </a:t>
            </a:r>
            <a:r>
              <a:rPr lang="fr-FR" sz="1600" dirty="0" err="1"/>
              <a:t>Gardy</a:t>
            </a:r>
            <a:r>
              <a:rPr lang="fr-FR" sz="1600" dirty="0"/>
              <a:t> 2001 et </a:t>
            </a:r>
            <a:r>
              <a:rPr lang="fr-FR" sz="1600" dirty="0" err="1"/>
              <a:t>Alén</a:t>
            </a:r>
            <a:r>
              <a:rPr lang="fr-FR" sz="1600" dirty="0"/>
              <a:t> </a:t>
            </a:r>
            <a:r>
              <a:rPr lang="fr-FR" sz="1600" dirty="0" err="1"/>
              <a:t>Garabato</a:t>
            </a:r>
            <a:r>
              <a:rPr lang="fr-FR" sz="1600" dirty="0"/>
              <a:t> et Boyer 2004.</a:t>
            </a:r>
          </a:p>
          <a:p>
            <a:pPr marL="0" indent="0">
              <a:buNone/>
            </a:pPr>
            <a:endParaRPr lang="fr-FR" sz="1400" dirty="0"/>
          </a:p>
          <a:p>
            <a:pPr marL="0" indent="0">
              <a:buNone/>
            </a:pPr>
            <a:endParaRPr lang="fr-FR" dirty="0"/>
          </a:p>
        </p:txBody>
      </p:sp>
      <p:pic>
        <p:nvPicPr>
          <p:cNvPr id="5" name="Image 4">
            <a:extLst>
              <a:ext uri="{FF2B5EF4-FFF2-40B4-BE49-F238E27FC236}">
                <a16:creationId xmlns:a16="http://schemas.microsoft.com/office/drawing/2014/main" xmlns="" id="{5EBA9054-5C04-470D-95C0-CA4FFB3D8E80}"/>
              </a:ext>
            </a:extLst>
          </p:cNvPr>
          <p:cNvPicPr>
            <a:picLocks noChangeAspect="1"/>
          </p:cNvPicPr>
          <p:nvPr/>
        </p:nvPicPr>
        <p:blipFill>
          <a:blip r:embed="rId2"/>
          <a:stretch>
            <a:fillRect/>
          </a:stretch>
        </p:blipFill>
        <p:spPr>
          <a:xfrm>
            <a:off x="957781" y="152143"/>
            <a:ext cx="3968179" cy="6012683"/>
          </a:xfrm>
          <a:prstGeom prst="rect">
            <a:avLst/>
          </a:prstGeom>
        </p:spPr>
      </p:pic>
    </p:spTree>
    <p:extLst>
      <p:ext uri="{BB962C8B-B14F-4D97-AF65-F5344CB8AC3E}">
        <p14:creationId xmlns:p14="http://schemas.microsoft.com/office/powerpoint/2010/main" xmlns="" val="407379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B3021674-D760-4B3D-86D5-1DE206D5A4D7}"/>
              </a:ext>
            </a:extLst>
          </p:cNvPr>
          <p:cNvSpPr>
            <a:spLocks noGrp="1"/>
          </p:cNvSpPr>
          <p:nvPr>
            <p:ph idx="1"/>
          </p:nvPr>
        </p:nvSpPr>
        <p:spPr>
          <a:xfrm>
            <a:off x="1089498" y="203200"/>
            <a:ext cx="11019374" cy="6511635"/>
          </a:xfrm>
        </p:spPr>
        <p:txBody>
          <a:bodyPr>
            <a:normAutofit/>
          </a:bodyPr>
          <a:lstStyle/>
          <a:p>
            <a:pPr marL="0" indent="0">
              <a:buNone/>
            </a:pPr>
            <a:r>
              <a:rPr lang="fr-FR" sz="3600" dirty="0"/>
              <a:t>Dans une situation de </a:t>
            </a:r>
            <a:r>
              <a:rPr lang="fr-FR" sz="3600" i="1" dirty="0"/>
              <a:t>bilinguisme diglossique </a:t>
            </a:r>
            <a:r>
              <a:rPr lang="fr-FR" sz="3600" dirty="0"/>
              <a:t>avancé, c’est-à-dire de coexistence très inégalitaire et donc de concurrence déloyale de deux langues au sein d’une même société (ce fut le cas en domaine occitan -et ça le reste à certains égards), un processus </a:t>
            </a:r>
            <a:r>
              <a:rPr lang="fr-FR" sz="3600" dirty="0" err="1"/>
              <a:t>glottophage</a:t>
            </a:r>
            <a:r>
              <a:rPr lang="fr-FR" sz="3600" dirty="0"/>
              <a:t> </a:t>
            </a:r>
            <a:r>
              <a:rPr lang="fr-FR" sz="2800" dirty="0"/>
              <a:t>(Calvet 1974) </a:t>
            </a:r>
            <a:r>
              <a:rPr lang="fr-FR" sz="3600" dirty="0"/>
              <a:t>est immanquablement à l’</a:t>
            </a:r>
            <a:r>
              <a:rPr lang="fr-FR" sz="3600" dirty="0" err="1"/>
              <a:t>oeuvre</a:t>
            </a:r>
            <a:r>
              <a:rPr lang="fr-FR" sz="3600" dirty="0"/>
              <a:t>, lequel, sans une loyauté et une résistance énergique de la part des usagers de la langue dominée, est irréversible et conduit inexorablement à la </a:t>
            </a:r>
            <a:r>
              <a:rPr lang="fr-FR" sz="3600" i="1" dirty="0"/>
              <a:t>substitution</a:t>
            </a:r>
            <a:r>
              <a:rPr lang="fr-FR" sz="3600" dirty="0"/>
              <a:t>. Ces mêmes usagers deviennent en effet progressivement des « sous-usagers » </a:t>
            </a:r>
            <a:r>
              <a:rPr lang="fr-FR" sz="2800" dirty="0"/>
              <a:t>(Hagège, 2000) </a:t>
            </a:r>
            <a:r>
              <a:rPr lang="fr-FR" sz="3600" dirty="0"/>
              <a:t>car leur compétence en langue d’origine devient déficiente. </a:t>
            </a:r>
          </a:p>
        </p:txBody>
      </p:sp>
    </p:spTree>
    <p:extLst>
      <p:ext uri="{BB962C8B-B14F-4D97-AF65-F5344CB8AC3E}">
        <p14:creationId xmlns:p14="http://schemas.microsoft.com/office/powerpoint/2010/main" xmlns="" val="3782850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265ED56C-5EC7-46A9-B105-B80B01645343}"/>
              </a:ext>
            </a:extLst>
          </p:cNvPr>
          <p:cNvSpPr>
            <a:spLocks noGrp="1"/>
          </p:cNvSpPr>
          <p:nvPr>
            <p:ph idx="1"/>
          </p:nvPr>
        </p:nvSpPr>
        <p:spPr>
          <a:xfrm>
            <a:off x="942109" y="221673"/>
            <a:ext cx="10935363" cy="6548582"/>
          </a:xfrm>
        </p:spPr>
        <p:txBody>
          <a:bodyPr>
            <a:normAutofit/>
          </a:bodyPr>
          <a:lstStyle/>
          <a:p>
            <a:pPr marL="0" indent="0">
              <a:buNone/>
            </a:pPr>
            <a:r>
              <a:rPr lang="fr-FR" sz="3200" dirty="0"/>
              <a:t>Sur le plan sociolinguistique, on observe une perte de considération normative pour la langue en voie d’extinction, en même temps que les « semi-locuteurs » de celle-ci s’adonnent à la </a:t>
            </a:r>
            <a:r>
              <a:rPr lang="fr-FR" sz="3200" dirty="0" err="1"/>
              <a:t>folklorisation</a:t>
            </a:r>
            <a:r>
              <a:rPr lang="fr-FR" sz="3200" dirty="0"/>
              <a:t>-ritualisation : utilisation de la langue « patrimonialisée » dans certaines occasions de la vie communautaire comme les banquets, les célébrations, les commémorations, les jeux... Mais cet usage sporadique ne concerne plus que des mots isolés, de brèves séquences de discours (du type plaisanteries, histoires, chansons, etc.), des expressions figées, des proverbes, des dictons, etc. On pourrait dire de cette patrimonialisation </a:t>
            </a:r>
            <a:r>
              <a:rPr lang="fr-FR" sz="3200" i="1" dirty="0"/>
              <a:t>atone </a:t>
            </a:r>
            <a:r>
              <a:rPr lang="fr-FR" sz="3200" dirty="0"/>
              <a:t>qu’elle est empoisonnée car elle s’accommode de fait d’une « mort » annoncée de la langue dominée.</a:t>
            </a:r>
          </a:p>
        </p:txBody>
      </p:sp>
    </p:spTree>
    <p:extLst>
      <p:ext uri="{BB962C8B-B14F-4D97-AF65-F5344CB8AC3E}">
        <p14:creationId xmlns:p14="http://schemas.microsoft.com/office/powerpoint/2010/main" xmlns="" val="2152734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5CAAA390-FC35-4D9E-9D3F-A08F0DE1BDA7}"/>
              </a:ext>
            </a:extLst>
          </p:cNvPr>
          <p:cNvSpPr>
            <a:spLocks noGrp="1"/>
          </p:cNvSpPr>
          <p:nvPr>
            <p:ph idx="1"/>
          </p:nvPr>
        </p:nvSpPr>
        <p:spPr>
          <a:xfrm>
            <a:off x="709127" y="1"/>
            <a:ext cx="11408981" cy="6858000"/>
          </a:xfrm>
        </p:spPr>
        <p:txBody>
          <a:bodyPr>
            <a:normAutofit fontScale="25000" lnSpcReduction="20000"/>
          </a:bodyPr>
          <a:lstStyle/>
          <a:p>
            <a:pPr marL="0" indent="0">
              <a:lnSpc>
                <a:spcPct val="120000"/>
              </a:lnSpc>
              <a:buNone/>
            </a:pPr>
            <a:r>
              <a:rPr lang="fr-FR" sz="16000" b="1" dirty="0"/>
              <a:t>Ce n’est pas le cas de la </a:t>
            </a:r>
            <a:r>
              <a:rPr lang="fr-FR" sz="16000" b="1" i="1" dirty="0"/>
              <a:t>patrimonialisation </a:t>
            </a:r>
            <a:r>
              <a:rPr lang="fr-FR" sz="16000" b="1" dirty="0"/>
              <a:t>qui intéresse cette étude : il s'agit d'une </a:t>
            </a:r>
            <a:r>
              <a:rPr lang="fr-FR" sz="16000" b="1" i="1" dirty="0"/>
              <a:t>patrimonialisation dynamique </a:t>
            </a:r>
            <a:r>
              <a:rPr lang="fr-FR" sz="16000" b="1" dirty="0"/>
              <a:t>(et créative), qui confère à la langue dominée un sursaut de considération et de fonctionnalité sociétales </a:t>
            </a:r>
            <a:r>
              <a:rPr lang="fr-FR" sz="11200" dirty="0"/>
              <a:t>(Boyer 2022)</a:t>
            </a:r>
            <a:r>
              <a:rPr lang="fr-FR" sz="14400" dirty="0"/>
              <a:t>. </a:t>
            </a:r>
          </a:p>
          <a:p>
            <a:pPr marL="0" indent="0">
              <a:lnSpc>
                <a:spcPct val="120000"/>
              </a:lnSpc>
              <a:buNone/>
            </a:pPr>
            <a:r>
              <a:rPr lang="fr-FR" sz="14400" dirty="0"/>
              <a:t>C'est cette différence de nature que veut mettre en évidence le schéma ci-après qui met en exergue la place et l'impact d'une "</a:t>
            </a:r>
            <a:r>
              <a:rPr lang="fr-FR" sz="14400" b="1" i="1" dirty="0"/>
              <a:t>patrimonialisation dynamique</a:t>
            </a:r>
            <a:r>
              <a:rPr lang="fr-FR" sz="14400" dirty="0"/>
              <a:t>" inspirée par la </a:t>
            </a:r>
            <a:r>
              <a:rPr lang="fr-FR" sz="14400" b="1" i="1" dirty="0"/>
              <a:t>loyauté linguistique </a:t>
            </a:r>
            <a:r>
              <a:rPr lang="fr-FR" sz="14400" dirty="0"/>
              <a:t>des usagers de la langue dominée:</a:t>
            </a:r>
          </a:p>
          <a:p>
            <a:pPr marL="0" indent="0">
              <a:lnSpc>
                <a:spcPct val="120000"/>
              </a:lnSpc>
              <a:buNone/>
            </a:pPr>
            <a:r>
              <a:rPr lang="fr-FR" sz="14400" b="1" dirty="0"/>
              <a:t>                   </a:t>
            </a:r>
          </a:p>
          <a:p>
            <a:pPr marL="0" indent="0">
              <a:lnSpc>
                <a:spcPct val="120000"/>
              </a:lnSpc>
              <a:buNone/>
            </a:pPr>
            <a:r>
              <a:rPr lang="fr-FR" sz="11200" dirty="0"/>
              <a:t> </a:t>
            </a:r>
          </a:p>
          <a:p>
            <a:endParaRPr lang="fr-FR" dirty="0"/>
          </a:p>
        </p:txBody>
      </p:sp>
    </p:spTree>
    <p:extLst>
      <p:ext uri="{BB962C8B-B14F-4D97-AF65-F5344CB8AC3E}">
        <p14:creationId xmlns:p14="http://schemas.microsoft.com/office/powerpoint/2010/main" xmlns="" val="2562206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xmlns="" id="{9684A4D3-34F3-45B3-94DF-4C5777D796A0}"/>
              </a:ext>
            </a:extLst>
          </p:cNvPr>
          <p:cNvPicPr>
            <a:picLocks noGrp="1"/>
          </p:cNvPicPr>
          <p:nvPr>
            <p:ph idx="1"/>
          </p:nvPr>
        </p:nvPicPr>
        <p:blipFill rotWithShape="1">
          <a:blip r:embed="rId2" cstate="print"/>
          <a:srcRect l="30717" t="45947" r="31085" b="29277"/>
          <a:stretch/>
        </p:blipFill>
        <p:spPr bwMode="auto">
          <a:xfrm>
            <a:off x="1274323" y="982494"/>
            <a:ext cx="10233498" cy="5359939"/>
          </a:xfrm>
          <a:prstGeom prst="rect">
            <a:avLst/>
          </a:prstGeom>
          <a:noFill/>
          <a:ln w="9525">
            <a:noFill/>
            <a:miter lim="800000"/>
            <a:headEnd/>
            <a:tailEnd/>
          </a:ln>
        </p:spPr>
      </p:pic>
    </p:spTree>
    <p:extLst>
      <p:ext uri="{BB962C8B-B14F-4D97-AF65-F5344CB8AC3E}">
        <p14:creationId xmlns:p14="http://schemas.microsoft.com/office/powerpoint/2010/main" xmlns="" val="2647155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F8E0A755-7BAF-4CAA-82DB-8E97E471DE0A}"/>
              </a:ext>
            </a:extLst>
          </p:cNvPr>
          <p:cNvSpPr>
            <a:spLocks noGrp="1"/>
          </p:cNvSpPr>
          <p:nvPr>
            <p:ph idx="1"/>
          </p:nvPr>
        </p:nvSpPr>
        <p:spPr>
          <a:xfrm>
            <a:off x="812800" y="203200"/>
            <a:ext cx="10949709" cy="6375401"/>
          </a:xfrm>
        </p:spPr>
        <p:txBody>
          <a:bodyPr>
            <a:normAutofit fontScale="92500"/>
          </a:bodyPr>
          <a:lstStyle/>
          <a:p>
            <a:pPr marL="0" indent="0">
              <a:lnSpc>
                <a:spcPct val="100000"/>
              </a:lnSpc>
              <a:buNone/>
            </a:pPr>
            <a:r>
              <a:rPr lang="fr-FR" sz="4000" dirty="0"/>
              <a:t>Les </a:t>
            </a:r>
            <a:r>
              <a:rPr lang="fr-FR" sz="4000" b="1" dirty="0" err="1"/>
              <a:t>microactes</a:t>
            </a:r>
            <a:r>
              <a:rPr lang="fr-FR" sz="4000" b="1" dirty="0"/>
              <a:t> </a:t>
            </a:r>
            <a:r>
              <a:rPr lang="fr-FR" sz="4000" b="1" dirty="0" err="1"/>
              <a:t>glottopolitiques</a:t>
            </a:r>
            <a:r>
              <a:rPr lang="fr-FR" sz="4000" b="1" dirty="0"/>
              <a:t> </a:t>
            </a:r>
            <a:r>
              <a:rPr lang="fr-FR" sz="4000" dirty="0"/>
              <a:t>dans le secteur agro-alimentaire évoqués plus haut</a:t>
            </a:r>
            <a:r>
              <a:rPr lang="fr-FR" sz="4000" b="1" dirty="0"/>
              <a:t> </a:t>
            </a:r>
            <a:r>
              <a:rPr lang="fr-FR" sz="4000" dirty="0"/>
              <a:t>illustrent  parfaitement  cette </a:t>
            </a:r>
            <a:r>
              <a:rPr lang="fr-FR" sz="4000" b="1" i="1" dirty="0"/>
              <a:t>patrimonialisation dynamique </a:t>
            </a:r>
            <a:r>
              <a:rPr lang="fr-FR" sz="4000" dirty="0"/>
              <a:t>en domaine d’oc français ( Document 1 plus haut)</a:t>
            </a:r>
            <a:endParaRPr lang="fr-FR" b="1" dirty="0"/>
          </a:p>
          <a:p>
            <a:pPr marL="0" indent="0" algn="ctr">
              <a:buNone/>
            </a:pPr>
            <a:r>
              <a:rPr lang="fr-FR" sz="3200" b="1" dirty="0"/>
              <a:t>▪ ▪ ▪</a:t>
            </a:r>
          </a:p>
          <a:p>
            <a:pPr marL="0" indent="0">
              <a:buNone/>
            </a:pPr>
            <a:r>
              <a:rPr lang="fr-FR" sz="3600" b="1" dirty="0"/>
              <a:t>Schéma–bilan/récapitulatif :  </a:t>
            </a:r>
          </a:p>
          <a:p>
            <a:pPr marL="0" indent="0">
              <a:buNone/>
            </a:pPr>
            <a:r>
              <a:rPr lang="fr-FR" sz="3200" dirty="0"/>
              <a:t>Le schéma ci-après illustre un état de l'imaginaire ethno-sociolinguistique d'une communauté donnée dans lequel la loyauté joue pleinement son rôle d'attitude contre-diglossique en faveur d'un statu quo neutralisant le conflit entre les langues en présence, grâce à la mise en œuvre d'une patrimonialisation dynamique volontariste en faveur de la langue dominée:</a:t>
            </a:r>
          </a:p>
          <a:p>
            <a:pPr marL="0" indent="0">
              <a:lnSpc>
                <a:spcPct val="100000"/>
              </a:lnSpc>
              <a:buNone/>
            </a:pPr>
            <a:endParaRPr lang="fr-FR" sz="4000" dirty="0"/>
          </a:p>
        </p:txBody>
      </p:sp>
    </p:spTree>
    <p:extLst>
      <p:ext uri="{BB962C8B-B14F-4D97-AF65-F5344CB8AC3E}">
        <p14:creationId xmlns:p14="http://schemas.microsoft.com/office/powerpoint/2010/main" xmlns="" val="3843108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p:nvPr/>
        </p:nvPicPr>
        <p:blipFill>
          <a:blip r:embed="rId2"/>
          <a:srcRect l="36274" t="31041" r="36604" b="5115"/>
          <a:stretch>
            <a:fillRect/>
          </a:stretch>
        </p:blipFill>
        <p:spPr bwMode="auto">
          <a:xfrm>
            <a:off x="3836504" y="0"/>
            <a:ext cx="4899992" cy="6858000"/>
          </a:xfrm>
          <a:prstGeom prst="rect">
            <a:avLst/>
          </a:prstGeom>
          <a:noFill/>
          <a:ln w="9525">
            <a:noFill/>
            <a:miter lim="800000"/>
            <a:headEnd/>
            <a:tailEnd/>
          </a:ln>
        </p:spPr>
      </p:pic>
    </p:spTree>
    <p:extLst>
      <p:ext uri="{BB962C8B-B14F-4D97-AF65-F5344CB8AC3E}">
        <p14:creationId xmlns:p14="http://schemas.microsoft.com/office/powerpoint/2010/main" xmlns="" val="1408517815"/>
      </p:ext>
    </p:extLst>
  </p:cSld>
  <p:clrMapOvr>
    <a:masterClrMapping/>
  </p:clrMapOvr>
</p:sld>
</file>

<file path=ppt/theme/theme1.xml><?xml version="1.0" encoding="utf-8"?>
<a:theme xmlns:a="http://schemas.openxmlformats.org/drawingml/2006/main" name="Rognage">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TM10001105[[fn=Cadrage]]</Template>
  <TotalTime>541</TotalTime>
  <Words>1993</Words>
  <Application>Microsoft Office PowerPoint</Application>
  <PresentationFormat>Personnalisé</PresentationFormat>
  <Paragraphs>81</Paragraphs>
  <Slides>27</Slides>
  <Notes>0</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Rognage</vt:lpstr>
      <vt:lpstr>Diapositive 1</vt:lpstr>
      <vt:lpstr>        </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                  Sèm çò que sèm</vt:lpstr>
      <vt:lpstr>Diapositive 22</vt:lpstr>
      <vt:lpstr>Diapositive 23</vt:lpstr>
      <vt:lpstr>Diapositive 24</vt:lpstr>
      <vt:lpstr>Diapositive 25</vt:lpstr>
      <vt:lpstr>Diapositive 26</vt:lpstr>
      <vt:lpstr>Diapositive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Henri Boyer</dc:creator>
  <cp:lastModifiedBy>boyer</cp:lastModifiedBy>
  <cp:revision>31</cp:revision>
  <dcterms:created xsi:type="dcterms:W3CDTF">2025-02-17T12:47:56Z</dcterms:created>
  <dcterms:modified xsi:type="dcterms:W3CDTF">2025-03-22T18:09:18Z</dcterms:modified>
</cp:coreProperties>
</file>