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71" r:id="rId5"/>
    <p:sldId id="272" r:id="rId6"/>
    <p:sldId id="273" r:id="rId7"/>
    <p:sldId id="258" r:id="rId8"/>
    <p:sldId id="267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82"/>
  </p:normalViewPr>
  <p:slideViewPr>
    <p:cSldViewPr snapToGrid="0">
      <p:cViewPr varScale="1">
        <p:scale>
          <a:sx n="96" d="100"/>
          <a:sy n="96" d="100"/>
        </p:scale>
        <p:origin x="2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F593D-3816-2A2D-07CE-023A11EBF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03804B4-2D8F-880C-743D-295701BA5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7F8390-49C3-1F65-DE48-1C996C3E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0758AB-0960-CB4E-9929-A3834C37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720D23-24E6-52F0-F2FD-8C397516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598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7BD82-E50F-AF4A-F5EE-95935C12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2289D-9326-0B0B-60B3-29FB78EA3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1E652C-2D98-C186-A512-F9F21FA5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1B2EAE-1544-A773-45BA-3BAD3B7D5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6CA81-D8D9-0470-EFCD-B896FD9E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79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C2575-2693-2AAF-2483-9BC466EBA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0E4609-A48C-626C-1944-1B8459CEC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D7E53B-BDAA-A6A7-9E7A-621F16572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0C1504-FDB4-1302-D084-A31F6CDA2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9F4DB-556F-597D-34D4-63B227F1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8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47879-7785-F5BA-7389-2ED78CC5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B0469E-4E67-1F6E-5997-9CAD932F0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1DC54C-C645-2577-E71B-7699B8CFB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301B49-6FE7-0E11-0DBA-406058547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1755B9-B1A1-D406-A290-A816BA6E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9E7C5F-9330-6AB3-981B-29C99EC7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32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D5594-B128-1955-04F3-E98EA7119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1E49C7-C6C1-C024-05B8-CCA09D9D6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9FF222-BF23-E6C4-943D-1BACF27CB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633656-A964-1B3F-0E66-C73A52872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171EB-91B6-E6D4-19C6-5C8C70F37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26EDCB6-DAEF-F9E4-AAB5-0CE85F9F9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8FE945-0BCA-2378-E597-E2E018DEE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C1D8435-2337-91E8-7FE0-04C986DC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3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307EB-B44A-DB7C-210C-277E28510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737D07-9815-A031-1359-56EC1BC2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C1DE4C-C662-8093-A539-3235992AD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F239AA-3850-6C19-ECFA-F450E25F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64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BBD40E-047C-5365-1AA2-C2F274B2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687C3A-C4DB-C286-280C-D26AFA4D6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8C7101-D624-9B01-174B-70DF9605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89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A8493-FBA3-90F2-AEEF-C6B2C567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C94BAE-E8EC-7998-B4D8-AAD646F64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176E36-9C82-5EBB-8E0E-ADAC64437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C24898-5727-1817-3A33-E01C18C0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B57F11-E3D8-FDB1-3141-4A82715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E83577-3DB8-BEE8-BAF9-E23B8AF3C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5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EE1DD-3E6B-9D23-BAD9-3681B82BB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4396B4-742D-D814-A866-4A4991A0D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40A941-BAF2-B543-C867-A9AD6E8DD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E13518-7515-F577-157F-C254807D8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FA8263-9D47-FE13-0AFE-B9BE7035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6A7D12-3832-1EEF-BA4F-85EE6976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1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FE871-A8B0-2883-6E12-336E3060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2FC7E4-30C8-38E5-ACB8-58BE7BCC5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5F36F5-91BD-7AB7-5245-14D293EF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50E181-41F1-F0E7-E41F-E6D30A4F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C6CB7E-E025-0927-4076-AACC402A9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6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26BAF96-7B0D-2A0D-0D21-81EE45C543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AF8B96-617F-1EE9-69BD-8E7686CEB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581F28-DA7A-1A6E-F826-8C1D9A163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EB4257-3D67-7843-19FF-EA4891877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CB9E38-C4DE-6A32-ED87-968C5D12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41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66B8030-2FDD-18BB-5F51-1DE61A468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7599C4-9F15-F2E1-01C9-44FE18A21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1F1034-5157-DCBB-3408-00638115F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F7A0FB-7BE1-8847-9354-4ECC03EC8942}" type="datetimeFigureOut">
              <a:rPr lang="fr-FR" smtClean="0"/>
              <a:t>30/01/2025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AFBF82-7149-441C-BF9E-387333FA8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8BB988-634E-285A-5512-180AF1C56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1155D-4177-C541-B4F5-6F3C1955F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6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ngues-pourtous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your-language.com" TargetMode="External"/><Relationship Id="rId2" Type="http://schemas.openxmlformats.org/officeDocument/2006/relationships/hyperlink" Target="mailto:Bruno.maurer@unil.ch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langues-pourtous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E7A063-2502-2CC2-F0C2-50681F562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H" sz="31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« Et si l’on pouvait décrire toutes les langues selon un schéma commun ? </a:t>
            </a:r>
            <a:br>
              <a:rPr lang="fr-CH" sz="31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r>
              <a:rPr lang="fr-CH" sz="31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Production de grammaires en vue de l’enseignement des/en langues africaines »</a:t>
            </a:r>
            <a:br>
              <a:rPr lang="fr-CH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CB2A44-E7BD-7F89-4AA5-3D1EB2E68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Bruno Maurer</a:t>
            </a:r>
          </a:p>
          <a:p>
            <a:r>
              <a:rPr lang="fr-FR" dirty="0"/>
              <a:t>Université de Lausanne</a:t>
            </a:r>
          </a:p>
          <a:p>
            <a:r>
              <a:rPr lang="fr-FR" dirty="0"/>
              <a:t>Laboratoire EA 739 </a:t>
            </a:r>
            <a:r>
              <a:rPr lang="fr-FR" dirty="0" err="1"/>
              <a:t>Dipralang</a:t>
            </a:r>
            <a:r>
              <a:rPr lang="fr-FR" dirty="0"/>
              <a:t> Montpellier 3</a:t>
            </a:r>
          </a:p>
        </p:txBody>
      </p:sp>
    </p:spTree>
    <p:extLst>
      <p:ext uri="{BB962C8B-B14F-4D97-AF65-F5344CB8AC3E}">
        <p14:creationId xmlns:p14="http://schemas.microsoft.com/office/powerpoint/2010/main" val="410270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21ED0052-7D11-079E-3DCC-B19BDB6A6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921" y="806823"/>
            <a:ext cx="8573903" cy="58432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70DEB7-C5C5-E5C3-0507-FD56A6E6BC4C}"/>
              </a:ext>
            </a:extLst>
          </p:cNvPr>
          <p:cNvSpPr txBox="1"/>
          <p:nvPr/>
        </p:nvSpPr>
        <p:spPr>
          <a:xfrm>
            <a:off x="177501" y="299427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/>
              <a:t>Un ouvrage de référence à paraître. Avril 2025</a:t>
            </a:r>
          </a:p>
        </p:txBody>
      </p:sp>
    </p:spTree>
    <p:extLst>
      <p:ext uri="{BB962C8B-B14F-4D97-AF65-F5344CB8AC3E}">
        <p14:creationId xmlns:p14="http://schemas.microsoft.com/office/powerpoint/2010/main" val="405413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001AFD-D0F6-DDF2-E754-D2EFCFA7F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Pour décrire toutes les langues du monde selon un schéma commun :</a:t>
            </a:r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Il ne faut pas partir du système morpho/phono-syntaxique :</a:t>
            </a:r>
          </a:p>
          <a:p>
            <a:pPr marL="0" indent="0">
              <a:buNone/>
            </a:pPr>
            <a:r>
              <a:rPr lang="fr-FR" dirty="0"/>
              <a:t>C’est celui des différences les plus radicales, du foisonnement des solutions propres à chaque langue.</a:t>
            </a:r>
          </a:p>
          <a:p>
            <a:pPr marL="0" indent="0">
              <a:buNone/>
            </a:pPr>
            <a:r>
              <a:rPr lang="fr-FR" dirty="0"/>
              <a:t>			&gt;&gt;&gt; impossible de les rapprocher</a:t>
            </a:r>
          </a:p>
          <a:p>
            <a:pPr marL="0" indent="0">
              <a:buNone/>
            </a:pPr>
            <a:r>
              <a:rPr lang="fr-FR" dirty="0"/>
              <a:t>			&gt;&gt;&gt; impossible d’avoir des éléments communs</a:t>
            </a:r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Il faut partir des universaux du langage : il existe deux types d’universaux</a:t>
            </a:r>
          </a:p>
          <a:p>
            <a:pPr marL="457200" lvl="1" indent="0">
              <a:buNone/>
            </a:pPr>
            <a:r>
              <a:rPr lang="fr-FR" dirty="0"/>
              <a:t>	- niveau anthropologique ;</a:t>
            </a:r>
          </a:p>
          <a:p>
            <a:pPr marL="457200" lvl="1" indent="0">
              <a:buNone/>
            </a:pPr>
            <a:r>
              <a:rPr lang="fr-FR" dirty="0"/>
              <a:t>	- niveau </a:t>
            </a:r>
            <a:r>
              <a:rPr lang="fr-FR" dirty="0" err="1"/>
              <a:t>cognitivo</a:t>
            </a:r>
            <a:r>
              <a:rPr lang="fr-FR" dirty="0"/>
              <a:t>-langagier.</a:t>
            </a:r>
          </a:p>
        </p:txBody>
      </p:sp>
    </p:spTree>
    <p:extLst>
      <p:ext uri="{BB962C8B-B14F-4D97-AF65-F5344CB8AC3E}">
        <p14:creationId xmlns:p14="http://schemas.microsoft.com/office/powerpoint/2010/main" val="285456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AF19EF-80B2-EFDB-29B1-2C2B79D00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71450"/>
            <a:ext cx="11830050" cy="65436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Un premier niveau d’universaux du langage : « Pourquoi on (se) parle ? »</a:t>
            </a:r>
          </a:p>
          <a:p>
            <a:pPr marL="0" indent="0">
              <a:buNone/>
            </a:pPr>
            <a:r>
              <a:rPr lang="fr-FR" dirty="0"/>
              <a:t>&gt;&gt;&gt; Les dimensions essentielles du langage </a:t>
            </a:r>
          </a:p>
          <a:p>
            <a:pPr marL="0" indent="0">
              <a:buNone/>
            </a:pPr>
            <a:r>
              <a:rPr lang="fr-FR" dirty="0"/>
              <a:t>		(et les conduites fondamentales)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Références : </a:t>
            </a:r>
          </a:p>
          <a:p>
            <a:pPr marL="0" indent="0">
              <a:buNone/>
            </a:pPr>
            <a:r>
              <a:rPr lang="fr-FR" sz="2400" dirty="0"/>
              <a:t>J.-L. Dessalles (théorie de la pertinence comme origine du langage humain) -  J. Lacan, R. Lafont (le sujet est un sujet de langage par l’Autre) – L. Vigotsky, J. Bruner, W. Labov (le langage instaure (psycho)socialement le sujet) – B. Malinowski (le langage sert à être ensemble) – E. Goffmann (théorie des faces) et Brown et Levinson (théorie de la politesse)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81AC4CE-245E-9DF4-5EB9-0AB21B8E6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14" y="1451402"/>
            <a:ext cx="10342371" cy="33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6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AF19EF-80B2-EFDB-29B1-2C2B79D00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314325"/>
            <a:ext cx="11830050" cy="65436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Un deuxième niveau d’universaux : les opérations cognitivo-langagières universelles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Références</a:t>
            </a:r>
          </a:p>
          <a:p>
            <a:pPr marL="0" indent="0">
              <a:buNone/>
            </a:pPr>
            <a:r>
              <a:rPr lang="fr-FR" sz="2000" dirty="0"/>
              <a:t>Nomination : R. Lafont et la praxématique  - Actualisation : E. </a:t>
            </a:r>
            <a:r>
              <a:rPr lang="fr-FR" sz="2000" dirty="0" err="1"/>
              <a:t>Coseriu</a:t>
            </a:r>
            <a:r>
              <a:rPr lang="fr-FR" sz="2000" dirty="0"/>
              <a:t>  - Temporalisation : G. Guillaume et la psychomécanique - Modalisation : C. Bally, G. Guillaume - Général : Bakhtine/Volochinov et le principe dialogique -  J. Bres </a:t>
            </a:r>
            <a:r>
              <a:rPr lang="fr-FR" sz="2000" i="1" dirty="0"/>
              <a:t>et al. - </a:t>
            </a:r>
            <a:r>
              <a:rPr lang="fr-FR" sz="2000" dirty="0"/>
              <a:t>Opérations logiques : P. Charaudeau</a:t>
            </a:r>
          </a:p>
          <a:p>
            <a:pPr marL="0" indent="0">
              <a:buNone/>
            </a:pPr>
            <a:endParaRPr lang="fr-FR" sz="2000" i="1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BDF1D7-83DD-94B1-7935-465BBEE0A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55" y="946208"/>
            <a:ext cx="10843531" cy="428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9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AF19EF-80B2-EFDB-29B1-2C2B79D00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71450"/>
            <a:ext cx="11830050" cy="6543675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texte, capture d’écran, Police, Post-it&#10;&#10;Description générée automatiquement">
            <a:extLst>
              <a:ext uri="{FF2B5EF4-FFF2-40B4-BE49-F238E27FC236}">
                <a16:creationId xmlns:a16="http://schemas.microsoft.com/office/drawing/2014/main" id="{FBD5B87D-EFA7-9C1F-12D6-B07B37529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310" y="1301453"/>
            <a:ext cx="8135303" cy="45419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1F6F75-8175-B09B-74CC-D4EC1AB241CA}"/>
              </a:ext>
            </a:extLst>
          </p:cNvPr>
          <p:cNvSpPr txBox="1"/>
          <p:nvPr/>
        </p:nvSpPr>
        <p:spPr>
          <a:xfrm>
            <a:off x="647808" y="320953"/>
            <a:ext cx="74392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Du niveau cognitivo-langagier aux outils linguistiques : </a:t>
            </a:r>
          </a:p>
          <a:p>
            <a:r>
              <a:rPr lang="fr-FR" sz="2400" dirty="0"/>
              <a:t>du langage aux langues, du singulier au pluriel et au divers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893F4B-1816-07AF-1AE4-6A7114721CAA}"/>
              </a:ext>
            </a:extLst>
          </p:cNvPr>
          <p:cNvSpPr txBox="1"/>
          <p:nvPr/>
        </p:nvSpPr>
        <p:spPr>
          <a:xfrm>
            <a:off x="284554" y="5209222"/>
            <a:ext cx="9936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Autres références :</a:t>
            </a:r>
          </a:p>
          <a:p>
            <a:endParaRPr lang="fr-FR" dirty="0"/>
          </a:p>
          <a:p>
            <a:r>
              <a:rPr lang="fr-FR" dirty="0"/>
              <a:t>Intersubjectivité : E. Benveniste, C. Kerbrat-Orecchioni</a:t>
            </a:r>
          </a:p>
          <a:p>
            <a:r>
              <a:rPr lang="fr-FR" dirty="0"/>
              <a:t>Raconter : P. Ricoeur</a:t>
            </a:r>
          </a:p>
          <a:p>
            <a:r>
              <a:rPr lang="fr-FR" dirty="0"/>
              <a:t>Argumenter : C. </a:t>
            </a:r>
            <a:r>
              <a:rPr lang="fr-CH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Perelman et L. Olbrechts-Tyteca, C. Plantin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392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4001D-9CB9-BB61-3F8A-95F0B3F3D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74BAD3-93CF-33EC-0058-AC28BD379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Deux types de grammaires sont possibles :</a:t>
            </a:r>
          </a:p>
          <a:p>
            <a:pPr>
              <a:buFontTx/>
              <a:buChar char="-"/>
            </a:pPr>
            <a:r>
              <a:rPr lang="fr-FR" dirty="0"/>
              <a:t>des grammaires qui décrivent la manière dont les langues réalisent linguistiquement les Opérations </a:t>
            </a:r>
            <a:r>
              <a:rPr lang="fr-FR" dirty="0" err="1"/>
              <a:t>cognitivo</a:t>
            </a:r>
            <a:r>
              <a:rPr lang="fr-FR" dirty="0"/>
              <a:t>-langagières</a:t>
            </a:r>
          </a:p>
          <a:p>
            <a:pPr marL="0" indent="0">
              <a:buNone/>
            </a:pPr>
            <a:r>
              <a:rPr lang="fr-FR" dirty="0"/>
              <a:t>		des grammaires de base, des fonctionnements essentiels</a:t>
            </a:r>
          </a:p>
          <a:p>
            <a:pPr marL="0" indent="0">
              <a:buNone/>
            </a:pPr>
            <a:r>
              <a:rPr lang="fr-FR" dirty="0"/>
              <a:t>		des grammaires sémantiques </a:t>
            </a:r>
          </a:p>
          <a:p>
            <a:pPr marL="0" indent="0">
              <a:buNone/>
            </a:pPr>
            <a:r>
              <a:rPr lang="fr-F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Collection L’Essentiel de la Grammaire</a:t>
            </a:r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des grammaires qui décrivent comment les langues répondent aux Dimensions essentielles du langage, en envisageant successivement chaque Opération :</a:t>
            </a:r>
          </a:p>
          <a:p>
            <a:pPr marL="0" indent="0">
              <a:buNone/>
            </a:pPr>
            <a:r>
              <a:rPr lang="fr-FR" dirty="0"/>
              <a:t>		Se respecter – Se dire – Se parler</a:t>
            </a:r>
          </a:p>
          <a:p>
            <a:pPr marL="0" indent="0">
              <a:buNone/>
            </a:pPr>
            <a:r>
              <a:rPr lang="fr-FR" dirty="0"/>
              <a:t>		Des grammaires sémantiques et pragmatiques</a:t>
            </a:r>
          </a:p>
          <a:p>
            <a:pPr marL="0" indent="0">
              <a:buNone/>
            </a:pPr>
            <a:r>
              <a:rPr lang="fr-FR" dirty="0"/>
              <a:t>		Des grammaires qui décrivent les interactions verbales</a:t>
            </a:r>
          </a:p>
          <a:p>
            <a:pPr marL="0" indent="0">
              <a:buNone/>
            </a:pPr>
            <a:r>
              <a:rPr lang="fr-F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Collection Grammaires du vivre-ensemble</a:t>
            </a:r>
          </a:p>
        </p:txBody>
      </p:sp>
    </p:spTree>
    <p:extLst>
      <p:ext uri="{BB962C8B-B14F-4D97-AF65-F5344CB8AC3E}">
        <p14:creationId xmlns:p14="http://schemas.microsoft.com/office/powerpoint/2010/main" val="29931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065832F3-B780-8BE8-0580-A21BCC61F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47" y="1547631"/>
            <a:ext cx="4990853" cy="3762737"/>
          </a:xfrm>
          <a:prstGeom prst="rect">
            <a:avLst/>
          </a:prstGeom>
        </p:spPr>
      </p:pic>
      <p:pic>
        <p:nvPicPr>
          <p:cNvPr id="4" name="Espace réservé du contenu 1">
            <a:extLst>
              <a:ext uri="{FF2B5EF4-FFF2-40B4-BE49-F238E27FC236}">
                <a16:creationId xmlns:a16="http://schemas.microsoft.com/office/drawing/2014/main" id="{B399F5B8-AD4A-14F2-CEFD-9571E1994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40330" y="157162"/>
            <a:ext cx="654687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81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6BD53-2A91-5905-1AD8-AAC94BBA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F52266-EFDA-B4AD-FB29-33B6D99B9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Projet mondial de grammaires multilingues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2"/>
              </a:rPr>
              <a:t>www.langues-pourtous.com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Un site et une maison d’édition créée fin 2024.  Patronage IFEF de Dakar (OIF).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Deux titres publiés : </a:t>
            </a:r>
          </a:p>
          <a:p>
            <a:pPr marL="0" indent="0">
              <a:buNone/>
            </a:pPr>
            <a:r>
              <a:rPr lang="fr-FR" dirty="0"/>
              <a:t>Maurer B.</a:t>
            </a:r>
            <a:r>
              <a:rPr lang="fr-FR" i="1" dirty="0"/>
              <a:t> L’essentiel de la grammaire française (2025)</a:t>
            </a:r>
          </a:p>
          <a:p>
            <a:pPr marL="0" indent="0">
              <a:buNone/>
            </a:pPr>
            <a:r>
              <a:rPr lang="fr-FR" dirty="0"/>
              <a:t>Maurer B.</a:t>
            </a:r>
            <a:r>
              <a:rPr lang="fr-FR" i="1" dirty="0"/>
              <a:t> Grammaire française du vivre-ensemble (2025)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Plusieurs langues en chantier pour 2025 : wolof, baoulé, dioula-bamanankan, vietnamien, créole haïtien, italien, anglais, grec, russe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729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8A6C3-5DC2-FE9F-1708-070787F3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48A89A-8F34-35C8-28F9-FDED30761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Pourquoi des grammaires multilingues ?</a:t>
            </a:r>
          </a:p>
          <a:p>
            <a:pPr marL="0" indent="0">
              <a:buNone/>
            </a:pPr>
            <a:r>
              <a:rPr lang="fr-FR" dirty="0"/>
              <a:t>Il est prévu trois versions :</a:t>
            </a:r>
          </a:p>
          <a:p>
            <a:pPr marL="0" indent="0">
              <a:buNone/>
            </a:pPr>
            <a:r>
              <a:rPr lang="fr-FR" dirty="0"/>
              <a:t>V1 : en français</a:t>
            </a:r>
          </a:p>
          <a:p>
            <a:pPr marL="0" indent="0">
              <a:buNone/>
            </a:pPr>
            <a:r>
              <a:rPr lang="fr-FR" dirty="0"/>
              <a:t>V2 : dans la langue étudiée</a:t>
            </a:r>
          </a:p>
          <a:p>
            <a:pPr marL="0" indent="0">
              <a:buNone/>
            </a:pPr>
            <a:r>
              <a:rPr lang="fr-FR" dirty="0"/>
              <a:t>V3 : dans une langue internationale autre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 enjeux :</a:t>
            </a:r>
          </a:p>
          <a:p>
            <a:pPr>
              <a:buFontTx/>
              <a:buChar char="-"/>
            </a:pPr>
            <a:r>
              <a:rPr lang="fr-FR" dirty="0"/>
              <a:t>Linguistiques : disposer de descriptions similaires, faire des études de grammaire comparative</a:t>
            </a:r>
          </a:p>
          <a:p>
            <a:pPr>
              <a:buFontTx/>
              <a:buChar char="-"/>
            </a:pPr>
            <a:r>
              <a:rPr lang="fr-FR" dirty="0"/>
              <a:t>Politiques : outiller des langues qui ne disposent pas de description simple, accessible</a:t>
            </a:r>
          </a:p>
          <a:p>
            <a:pPr>
              <a:buFontTx/>
              <a:buChar char="-"/>
            </a:pPr>
            <a:r>
              <a:rPr lang="fr-FR" dirty="0"/>
              <a:t>Educatifs : faciliter l’accès au système éducatif, convaincre les décideurs.</a:t>
            </a:r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7501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EBCAB-08D8-BD3E-0CA0-2BF6B0C82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0625AC-30D4-B474-4B7E-183EC9A7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/>
              <a:t>Merci</a:t>
            </a:r>
            <a:endParaRPr lang="fr-FR" dirty="0"/>
          </a:p>
          <a:p>
            <a:pPr marL="0" indent="0" algn="ctr">
              <a:buNone/>
            </a:pPr>
            <a:r>
              <a:rPr lang="fr-FR" dirty="0">
                <a:hlinkClick r:id="rId2"/>
              </a:rPr>
              <a:t>Bruno.maurer@unil.ch</a:t>
            </a: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mail des éditions 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hlinkClick r:id="rId3"/>
              </a:rPr>
              <a:t>info@your-language.com</a:t>
            </a: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hlinkClick r:id="rId4"/>
              </a:rPr>
              <a:t>www.langues-pourtous.com</a:t>
            </a: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56E404-EC89-676C-490A-8BF86BD2E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900" y="3647938"/>
            <a:ext cx="38862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76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C72A-80A1-0AFE-A3B6-49983D3E3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566036-4303-6357-17DE-E62F06698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845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A413-DEAB-EECC-D0FB-DF202BD4E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39E26F-FADE-F1E4-A4C9-B124CA71E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5" y="193638"/>
            <a:ext cx="11618259" cy="643307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89661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626</Words>
  <Application>Microsoft Macintosh PowerPoint</Application>
  <PresentationFormat>Grand écran</PresentationFormat>
  <Paragraphs>92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Thème Office</vt:lpstr>
      <vt:lpstr>« Et si l’on pouvait décrire toutes les langues selon un schéma commun ?  Production de grammaires en vue de l’enseignement des/en langues africaines »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Maurer</dc:creator>
  <cp:lastModifiedBy>Bruno Maurer</cp:lastModifiedBy>
  <cp:revision>2</cp:revision>
  <dcterms:created xsi:type="dcterms:W3CDTF">2025-01-30T15:59:43Z</dcterms:created>
  <dcterms:modified xsi:type="dcterms:W3CDTF">2025-01-30T16:38:46Z</dcterms:modified>
</cp:coreProperties>
</file>