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118E72A-8F79-4275-A07B-63C168BD33E6}" type="datetimeFigureOut">
              <a:rPr lang="ar-DZ" smtClean="0"/>
              <a:pPr/>
              <a:t>12-08-1446</a:t>
            </a:fld>
            <a:endParaRPr lang="ar-DZ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DZ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E4B49B8-43E1-4B75-8259-E9A73732D934}" type="slidenum">
              <a:rPr lang="ar-DZ" smtClean="0"/>
              <a:pPr/>
              <a:t>‹N°›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DZ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B49B8-43E1-4B75-8259-E9A73732D934}" type="slidenum">
              <a:rPr lang="ar-DZ" smtClean="0"/>
              <a:pPr/>
              <a:t>1</a:t>
            </a:fld>
            <a:endParaRPr lang="ar-D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10/02/2025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585791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ar-DZ" dirty="0"/>
          </a:p>
        </p:txBody>
      </p:sp>
      <p:pic>
        <p:nvPicPr>
          <p:cNvPr id="1026" name="Picture 2" descr="D:\Professorat\colloque Gambie\Banner_DICO_2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429684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Autofit/>
          </a:bodyPr>
          <a:lstStyle/>
          <a:p>
            <a:pPr lvl="0"/>
            <a:r>
              <a:rPr lang="fr-FR" sz="3200" b="1" i="1" dirty="0" smtClean="0">
                <a:solidFill>
                  <a:srgbClr val="FF0000"/>
                </a:solidFill>
              </a:rPr>
              <a:t>L’apport de la classe inversée dans l’apprentissage de la terminologie médicale.</a:t>
            </a:r>
            <a:r>
              <a:rPr lang="fr-FR" sz="1800" b="1" i="1" dirty="0" smtClean="0"/>
              <a:t/>
            </a:r>
            <a:br>
              <a:rPr lang="fr-FR" sz="1800" b="1" i="1" dirty="0" smtClean="0"/>
            </a:br>
            <a:r>
              <a:rPr lang="fr-FR" sz="2400" b="1" i="1" dirty="0" smtClean="0"/>
              <a:t>cas des étudiants </a:t>
            </a:r>
            <a:r>
              <a:rPr lang="fr-FR" sz="2400" b="1" i="1" dirty="0" smtClean="0"/>
              <a:t>de </a:t>
            </a:r>
            <a:r>
              <a:rPr lang="fr-FR" sz="2400" b="1" i="1" dirty="0" smtClean="0"/>
              <a:t>première année de sciences médicales à l’Université de Djelfa.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ar-DZ" sz="1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89225"/>
            <a:ext cx="8229600" cy="369729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b="1" dirty="0" smtClean="0">
                <a:cs typeface="+mj-cs"/>
              </a:rPr>
              <a:t>Présenté par :</a:t>
            </a:r>
            <a:r>
              <a:rPr lang="fr-FR" sz="2000" dirty="0" smtClean="0"/>
              <a:t> </a:t>
            </a:r>
          </a:p>
          <a:p>
            <a:pPr>
              <a:buNone/>
            </a:pPr>
            <a:r>
              <a:rPr lang="fr-FR" sz="2000" dirty="0" smtClean="0"/>
              <a:t>   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 GHEZAL SAID </a:t>
            </a:r>
          </a:p>
          <a:p>
            <a:pPr>
              <a:buNone/>
            </a:pPr>
            <a:r>
              <a:rPr lang="fr-FR" sz="2000" dirty="0" smtClean="0"/>
              <a:t>  Maître des conférences HDR </a:t>
            </a:r>
          </a:p>
          <a:p>
            <a:pPr>
              <a:buNone/>
            </a:pPr>
            <a:r>
              <a:rPr lang="fr-FR" sz="2000" dirty="0" smtClean="0"/>
              <a:t>   Université Ziane Achour. Djelfa. Algérie</a:t>
            </a:r>
            <a:r>
              <a:rPr lang="fr-FR" sz="2000" dirty="0" smtClean="0"/>
              <a:t>.</a:t>
            </a:r>
          </a:p>
          <a:p>
            <a:pPr>
              <a:buNone/>
            </a:pPr>
            <a:r>
              <a:rPr lang="fr-FR" sz="2000" dirty="0" smtClean="0"/>
              <a:t> </a:t>
            </a:r>
            <a:r>
              <a:rPr lang="fr-FR" sz="2000" dirty="0" smtClean="0"/>
              <a:t>   Mèl :  s.ghezal@univ-djelfa.dz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     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   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 BENHADJ AHMED AMINE</a:t>
            </a:r>
          </a:p>
          <a:p>
            <a:pPr>
              <a:buNone/>
            </a:pPr>
            <a:r>
              <a:rPr lang="fr-FR" sz="2000" dirty="0" smtClean="0"/>
              <a:t>   Enseignant vacataire </a:t>
            </a:r>
          </a:p>
          <a:p>
            <a:pPr>
              <a:buNone/>
            </a:pPr>
            <a:r>
              <a:rPr lang="fr-FR" sz="2000" dirty="0" smtClean="0"/>
              <a:t> Université Ziane Achour. Djelfa. Algérie</a:t>
            </a:r>
            <a:r>
              <a:rPr lang="fr-FR" sz="2000" dirty="0" smtClean="0"/>
              <a:t>.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    Mèl : hapyahmed@gmail.com</a:t>
            </a:r>
            <a:endParaRPr lang="ar-DZ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Introduction</a:t>
            </a:r>
            <a:endParaRPr lang="ar-DZ" sz="32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791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- </a:t>
            </a:r>
            <a:r>
              <a:rPr lang="fr-FR" sz="2800" dirty="0" smtClean="0"/>
              <a:t>Présentation du cadre d’étude</a:t>
            </a:r>
            <a:r>
              <a:rPr lang="fr-FR" dirty="0" smtClean="0"/>
              <a:t> </a:t>
            </a: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2285992"/>
            <a:ext cx="8229600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fr-FR" sz="2800" dirty="0" smtClean="0"/>
              <a:t>Importance de la terminologie médicale dans la formation des futurs médecins. </a:t>
            </a: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00034" y="3743341"/>
            <a:ext cx="8229600" cy="104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fr-FR" sz="2600" dirty="0" smtClean="0"/>
              <a:t>Problème posé : difficultés rencontrées dans l’apprentissage des termes médicaux</a:t>
            </a:r>
            <a:endParaRPr lang="en-US" sz="2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71472" y="4957787"/>
            <a:ext cx="8229600" cy="9001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fr-FR" sz="2800" dirty="0" smtClean="0"/>
              <a:t>Intérêt de la classe inversée comme approche pédagogique</a:t>
            </a: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Problématique et objectifs de la recherche</a:t>
            </a:r>
            <a:endParaRPr lang="ar-DZ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1257295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Problématique</a:t>
            </a:r>
            <a:r>
              <a:rPr lang="fr-FR" sz="2400" dirty="0" smtClean="0">
                <a:solidFill>
                  <a:srgbClr val="0070C0"/>
                </a:solidFill>
              </a:rPr>
              <a:t> :</a:t>
            </a:r>
            <a:r>
              <a:rPr lang="fr-FR" sz="2400" dirty="0" smtClean="0"/>
              <a:t> </a:t>
            </a:r>
            <a:r>
              <a:rPr lang="fr-FR" sz="2400" i="1" dirty="0" smtClean="0"/>
              <a:t>Dans quelle mesure la pédagogie de la classe inversée facilite-t-elle l’apprentissage de la terminologie médicale ?</a:t>
            </a:r>
            <a:endParaRPr lang="en-US" sz="2400" dirty="0" smtClean="0"/>
          </a:p>
          <a:p>
            <a:pPr>
              <a:buNone/>
            </a:pP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3671902"/>
            <a:ext cx="8229600" cy="2114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z="2800" b="1" dirty="0" smtClean="0">
                <a:solidFill>
                  <a:srgbClr val="0070C0"/>
                </a:solidFill>
              </a:rPr>
              <a:t>  </a:t>
            </a:r>
            <a:r>
              <a:rPr lang="fr-FR" sz="2400" b="1" dirty="0" smtClean="0">
                <a:solidFill>
                  <a:srgbClr val="0070C0"/>
                </a:solidFill>
              </a:rPr>
              <a:t>Objectifs</a:t>
            </a:r>
            <a:r>
              <a:rPr lang="en-US" sz="2400" dirty="0" smtClean="0">
                <a:solidFill>
                  <a:srgbClr val="0070C0"/>
                </a:solidFill>
              </a:rPr>
              <a:t> :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/>
            <a:r>
              <a:rPr lang="fr-FR" sz="2400" dirty="0" smtClean="0"/>
              <a:t>-  Évaluer l’impact de la classe inversée sur l’acquisition des termes médicaux.</a:t>
            </a:r>
            <a:endParaRPr lang="en-US" sz="2000" dirty="0" smtClean="0"/>
          </a:p>
          <a:p>
            <a:pPr lvl="1"/>
            <a:r>
              <a:rPr lang="fr-FR" sz="2400" dirty="0" smtClean="0"/>
              <a:t> - Comparer avec les méthodes traditionnelles.</a:t>
            </a:r>
            <a:endParaRPr lang="en-US" sz="2000" dirty="0" smtClean="0"/>
          </a:p>
          <a:p>
            <a:pPr lvl="1"/>
            <a:r>
              <a:rPr lang="fr-FR" sz="2400" dirty="0" smtClean="0"/>
              <a:t> - Analyser les perceptions des étudiants.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00034" y="2171705"/>
            <a:ext cx="8229600" cy="1114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sz="2400" b="1" dirty="0" smtClean="0">
                <a:solidFill>
                  <a:srgbClr val="0070C0"/>
                </a:solidFill>
              </a:rPr>
              <a:t>Hypothèses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L’usage de l’approche de la classe inversée améliorerait la rétention de la terminologie médicale 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La terminologie médicale : définition et enjeux</a:t>
            </a:r>
            <a:endParaRPr lang="ar-DZ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5723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- Définition de la terminologie</a:t>
            </a: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2928934"/>
            <a:ext cx="8229600" cy="128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lang="fr-FR" sz="3200" dirty="0" smtClean="0"/>
              <a:t>Importance de la normalisation des termes médicaux</a:t>
            </a:r>
            <a:endParaRPr lang="en-US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85804" y="4529158"/>
            <a:ext cx="8229600" cy="10429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lang="fr-FR" sz="3500" dirty="0" smtClean="0"/>
              <a:t>Obstacles à l’apprentissage des terminologies spécialisées.</a:t>
            </a:r>
            <a:endParaRPr lang="en-US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La pédagogie de la classe inversée</a:t>
            </a:r>
            <a:endParaRPr lang="ar-DZ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57229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chemeClr val="tx2"/>
                </a:solidFill>
              </a:rPr>
              <a:t>1- Définition de l’approche pédagogique</a:t>
            </a:r>
            <a:endParaRPr lang="ar-DZ" b="1" dirty="0">
              <a:solidFill>
                <a:schemeClr val="tx2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00034" y="2571744"/>
            <a:ext cx="8229600" cy="757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Principaux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principes de cette approche : </a:t>
            </a:r>
            <a:endParaRPr kumimoji="0" lang="ar-DZ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52434" y="3143248"/>
            <a:ext cx="8229600" cy="1042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r>
              <a:rPr kumimoji="0" lang="fr-FR" sz="2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dirty="0" smtClean="0"/>
          </a:p>
          <a:p>
            <a:pPr lvl="1"/>
            <a:r>
              <a:rPr lang="fr-FR" sz="11200" dirty="0" smtClean="0"/>
              <a:t>- Apprentissage autonome à domicile (vidéos, documents, plateformes numériques).</a:t>
            </a:r>
            <a:endParaRPr lang="en-US" sz="9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DZ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71472" y="4286256"/>
            <a:ext cx="8310562" cy="828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endParaRPr lang="en-US" dirty="0" smtClean="0"/>
          </a:p>
          <a:p>
            <a:pPr lvl="1"/>
            <a:r>
              <a:rPr lang="fr-FR" sz="10400" dirty="0" smtClean="0"/>
              <a:t>- Activités collaboratives et mises en application en classe.</a:t>
            </a:r>
            <a:endParaRPr lang="en-US" sz="10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71472" y="5243539"/>
            <a:ext cx="8310562" cy="828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endParaRPr lang="en-US" dirty="0" smtClean="0"/>
          </a:p>
          <a:p>
            <a:pPr lvl="1"/>
            <a:r>
              <a:rPr lang="fr-FR" sz="10400" dirty="0" smtClean="0"/>
              <a:t>- Interaction renforcée entre étudiants et enseignants</a:t>
            </a:r>
            <a:endParaRPr lang="en-US" sz="10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Méthodologie</a:t>
            </a:r>
            <a:r>
              <a:rPr lang="en-US" sz="3600" b="1" dirty="0" smtClean="0">
                <a:solidFill>
                  <a:srgbClr val="FF0000"/>
                </a:solidFill>
              </a:rPr>
              <a:t> de </a:t>
            </a:r>
            <a:r>
              <a:rPr lang="en-US" sz="3600" b="1" dirty="0" err="1" smtClean="0">
                <a:solidFill>
                  <a:srgbClr val="FF0000"/>
                </a:solidFill>
              </a:rPr>
              <a:t>l’étude</a:t>
            </a:r>
            <a:r>
              <a:rPr lang="en-US" dirty="0" smtClean="0"/>
              <a:t/>
            </a:r>
            <a:br>
              <a:rPr lang="en-US" dirty="0" smtClean="0"/>
            </a:br>
            <a:endParaRPr lang="ar-DZ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1143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1- Approche méthodologique : </a:t>
            </a:r>
          </a:p>
          <a:p>
            <a:pPr>
              <a:buNone/>
            </a:pPr>
            <a:r>
              <a:rPr lang="fr-FR" sz="2800" b="1" dirty="0" smtClean="0"/>
              <a:t>            </a:t>
            </a:r>
            <a:r>
              <a:rPr lang="fr-FR" sz="2800" dirty="0" smtClean="0"/>
              <a:t>approche mixte (quantitative et qualitative).</a:t>
            </a:r>
            <a:r>
              <a:rPr lang="fr-FR" sz="2800" b="1" dirty="0" smtClean="0"/>
              <a:t> </a:t>
            </a:r>
            <a:endParaRPr lang="ar-DZ" sz="2800" b="1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1928802"/>
            <a:ext cx="8229600" cy="13573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Echantillon : </a:t>
            </a:r>
          </a:p>
          <a:p>
            <a:pPr marL="342900" lvl="0" indent="-342900">
              <a:spcBef>
                <a:spcPct val="20000"/>
              </a:spcBef>
            </a:pPr>
            <a:r>
              <a:rPr lang="fr-FR" sz="2800" dirty="0" smtClean="0"/>
              <a:t>          50 étudiants inscrits en première année branche :  sciences médicales à l’Université de Djelfa.</a:t>
            </a:r>
            <a:endParaRPr kumimoji="0" lang="ar-DZ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00034" y="3571876"/>
            <a:ext cx="8229600" cy="2714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fr-FR" sz="5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</a:t>
            </a:r>
            <a:r>
              <a:rPr lang="fr-FR" sz="5900" b="1" dirty="0" smtClean="0">
                <a:solidFill>
                  <a:schemeClr val="accent1"/>
                </a:solidFill>
              </a:rPr>
              <a:t>Méthodes de collecte des données</a:t>
            </a:r>
            <a:r>
              <a:rPr lang="fr-FR" sz="5900" dirty="0" smtClean="0">
                <a:solidFill>
                  <a:schemeClr val="accent1"/>
                </a:solidFill>
              </a:rPr>
              <a:t> </a:t>
            </a:r>
            <a:r>
              <a:rPr kumimoji="0" lang="fr-FR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5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lvl="0" indent="-342900">
              <a:spcBef>
                <a:spcPct val="20000"/>
              </a:spcBef>
            </a:pPr>
            <a:r>
              <a:rPr lang="fr-FR" sz="5900" dirty="0" smtClean="0"/>
              <a:t>    - Tests de connaissances (avant/après intervention pédagogique).</a:t>
            </a:r>
          </a:p>
          <a:p>
            <a:pPr marL="342900" indent="-342900">
              <a:spcBef>
                <a:spcPct val="20000"/>
              </a:spcBef>
            </a:pPr>
            <a:r>
              <a:rPr lang="fr-FR" sz="5900" dirty="0" smtClean="0"/>
              <a:t>    - Questionnaires sur la perception des étudiants.</a:t>
            </a:r>
          </a:p>
          <a:p>
            <a:pPr marL="342900" indent="-342900">
              <a:spcBef>
                <a:spcPct val="20000"/>
              </a:spcBef>
            </a:pPr>
            <a:r>
              <a:rPr lang="fr-FR" sz="5900" dirty="0" smtClean="0"/>
              <a:t>    - Observations en classe.</a:t>
            </a:r>
          </a:p>
          <a:p>
            <a:pPr marL="342900" indent="-342900">
              <a:spcBef>
                <a:spcPct val="20000"/>
              </a:spcBef>
            </a:pPr>
            <a:endParaRPr lang="fr-FR" sz="2800" dirty="0" smtClean="0"/>
          </a:p>
          <a:p>
            <a:pPr marL="342900" indent="-342900">
              <a:spcBef>
                <a:spcPct val="20000"/>
              </a:spcBef>
            </a:pPr>
            <a:endParaRPr lang="fr-FR" sz="2800" dirty="0" smtClean="0"/>
          </a:p>
          <a:p>
            <a:pPr marL="342900" lvl="0" indent="-342900">
              <a:spcBef>
                <a:spcPct val="20000"/>
              </a:spcBef>
            </a:pPr>
            <a:r>
              <a:rPr lang="fr-FR" sz="2800" dirty="0" smtClean="0"/>
              <a:t>    </a:t>
            </a:r>
          </a:p>
          <a:p>
            <a:pPr marL="342900" lvl="0" indent="-342900">
              <a:spcBef>
                <a:spcPct val="20000"/>
              </a:spcBef>
            </a:pPr>
            <a:endParaRPr kumimoji="0" lang="ar-DZ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Expérimentation et déroulement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71609"/>
          </a:xfrm>
        </p:spPr>
        <p:txBody>
          <a:bodyPr/>
          <a:lstStyle/>
          <a:p>
            <a:pPr>
              <a:buFontTx/>
              <a:buChar char="-"/>
            </a:pPr>
            <a:r>
              <a:rPr lang="fr-FR" b="1" dirty="0" smtClean="0">
                <a:solidFill>
                  <a:schemeClr val="accent1"/>
                </a:solidFill>
              </a:rPr>
              <a:t>Groupe 01 :</a:t>
            </a:r>
          </a:p>
          <a:p>
            <a:pPr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              </a:t>
            </a:r>
            <a:r>
              <a:rPr lang="fr-FR" dirty="0" smtClean="0"/>
              <a:t>Cours magistral + exercices en classe. </a:t>
            </a: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57242" y="3243275"/>
            <a:ext cx="8229600" cy="29003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Groupe 02 :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fr-FR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lang="fr-FR" sz="3200" dirty="0" smtClean="0"/>
              <a:t> Vidéos explicatives et supports numériques à consulter à domicile.</a:t>
            </a:r>
          </a:p>
          <a:p>
            <a:pPr marL="342900" indent="-342900">
              <a:spcBef>
                <a:spcPct val="20000"/>
              </a:spcBef>
            </a:pPr>
            <a:r>
              <a:rPr lang="fr-FR" sz="3200" dirty="0" smtClean="0"/>
              <a:t>        - Séances en présentiel dédiées aux activités pratiques et à l’application des concepts.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868346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Résultats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endParaRPr lang="ar-DZ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107157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sz="2000" b="1" dirty="0" smtClean="0">
                <a:solidFill>
                  <a:schemeClr val="accent1"/>
                </a:solidFill>
              </a:rPr>
              <a:t>1- Résultats quantitatifs : </a:t>
            </a:r>
          </a:p>
          <a:p>
            <a:pPr lvl="0">
              <a:buNone/>
            </a:pPr>
            <a:r>
              <a:rPr lang="fr-FR" sz="2000" b="1" dirty="0" smtClean="0"/>
              <a:t>  </a:t>
            </a:r>
            <a:r>
              <a:rPr lang="fr-FR" sz="1800" b="1" dirty="0" smtClean="0"/>
              <a:t>- Comparaison des notes obtenues par le groupe avant et après l’expérience.</a:t>
            </a:r>
            <a:endParaRPr lang="en-US" sz="1800" b="1" dirty="0" smtClean="0"/>
          </a:p>
          <a:p>
            <a:pPr lvl="0">
              <a:buNone/>
            </a:pPr>
            <a:r>
              <a:rPr lang="fr-FR" sz="1800" b="1" dirty="0" smtClean="0"/>
              <a:t>  - Observation d’une amélioration plus significative chez le groupe en classe inversée.</a:t>
            </a:r>
            <a:endParaRPr lang="en-US" sz="1800" b="1" dirty="0" smtClean="0"/>
          </a:p>
          <a:p>
            <a:pPr>
              <a:buNone/>
            </a:pPr>
            <a:r>
              <a:rPr lang="fr-FR" sz="2000" b="1" dirty="0" smtClean="0">
                <a:solidFill>
                  <a:schemeClr val="accent1"/>
                </a:solidFill>
              </a:rPr>
              <a:t> </a:t>
            </a:r>
            <a:endParaRPr lang="ar-DZ" sz="2000" b="1" dirty="0">
              <a:solidFill>
                <a:schemeClr val="accent1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5643578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FR" sz="2000" dirty="0" smtClean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00034" y="557214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Résultats du test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effectué sur 50 étudiants (avant et après l’introduction de la classe inversée) </a:t>
            </a:r>
            <a:endParaRPr kumimoji="0" lang="ar-DZ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28596" y="1500174"/>
            <a:ext cx="8229600" cy="400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ar-DZ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D:\Professorat\colloque Gambie\a7a1e020-113e-4ee4-8548-f38f974140b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36"/>
            <a:ext cx="822960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97040"/>
          </a:xfrm>
        </p:spPr>
        <p:txBody>
          <a:bodyPr>
            <a:normAutofit fontScale="90000"/>
          </a:bodyPr>
          <a:lstStyle/>
          <a:p>
            <a:pPr marL="342900" lvl="0" indent="-342900" algn="l">
              <a:spcBef>
                <a:spcPct val="20000"/>
              </a:spcBef>
              <a:defRPr/>
            </a:pPr>
            <a:r>
              <a:rPr lang="fr-FR" sz="2400" b="1" dirty="0" smtClean="0">
                <a:solidFill>
                  <a:schemeClr val="accent1"/>
                </a:solidFill>
              </a:rPr>
              <a:t>2- Résultats qualitatifs : </a:t>
            </a:r>
            <a:br>
              <a:rPr lang="fr-FR" sz="2400" b="1" dirty="0" smtClean="0">
                <a:solidFill>
                  <a:schemeClr val="accent1"/>
                </a:solidFill>
              </a:rPr>
            </a:br>
            <a:r>
              <a:rPr lang="fr-FR" sz="2400" b="1" dirty="0" smtClean="0"/>
              <a:t>  - </a:t>
            </a:r>
            <a:r>
              <a:rPr lang="fr-FR" sz="2000" b="1" dirty="0" smtClean="0"/>
              <a:t>Synthèse des réponses des étudiants recueillis après questionnaire.</a:t>
            </a:r>
            <a:br>
              <a:rPr lang="fr-FR" sz="2000" b="1" dirty="0" smtClean="0"/>
            </a:br>
            <a:r>
              <a:rPr lang="fr-FR" sz="2000" b="1" dirty="0" smtClean="0"/>
              <a:t>  - Points positifs : meilleure compréhension, autonomie, engagement.</a:t>
            </a:r>
            <a:br>
              <a:rPr lang="fr-FR" sz="2000" b="1" dirty="0" smtClean="0"/>
            </a:br>
            <a:r>
              <a:rPr lang="fr-FR" sz="2000" b="1" dirty="0" smtClean="0"/>
              <a:t>  - Difficultés rencontrées : nécessité de s’adapter au format numérique, manque d’habitude d’apprentissage autonome.</a:t>
            </a:r>
            <a:r>
              <a:rPr lang="fr-FR" sz="3600" dirty="0" smtClean="0"/>
              <a:t/>
            </a:r>
            <a:br>
              <a:rPr lang="fr-FR" sz="3600" dirty="0" smtClean="0"/>
            </a:br>
            <a:endParaRPr lang="ar-DZ" sz="3600" dirty="0"/>
          </a:p>
        </p:txBody>
      </p:sp>
      <p:pic>
        <p:nvPicPr>
          <p:cNvPr id="4" name="Picture 2" descr="D:\Professorat\colloque Gambie\c28f860c-9ba0-468a-94da-c28d073fe29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1785938"/>
            <a:ext cx="8143932" cy="434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Discussion et </a:t>
            </a:r>
            <a:r>
              <a:rPr lang="fr-FR" sz="3200" b="1" dirty="0" smtClean="0">
                <a:solidFill>
                  <a:srgbClr val="FF0000"/>
                </a:solidFill>
              </a:rPr>
              <a:t>analyse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14514"/>
            <a:ext cx="8229600" cy="104298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fr-FR" sz="2400" dirty="0" smtClean="0"/>
              <a:t>Confirmation que la classe inversée favorise un meilleur apprentissage de la terminologie médicale.</a:t>
            </a:r>
            <a:endParaRPr lang="en-US" sz="2400" dirty="0" smtClean="0"/>
          </a:p>
          <a:p>
            <a:pPr>
              <a:buNone/>
            </a:pP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85804" y="3457588"/>
            <a:ext cx="8229600" cy="104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z="2400" dirty="0" smtClean="0"/>
              <a:t>Limites de l’étude (taille de l’échantillon, variabilité des méthodes d’enseignement).</a:t>
            </a: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Perspectives et </a:t>
            </a:r>
            <a:r>
              <a:rPr lang="fr-FR" sz="3200" b="1" dirty="0" smtClean="0">
                <a:solidFill>
                  <a:srgbClr val="FF0000"/>
                </a:solidFill>
              </a:rPr>
              <a:t>recommandations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1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fr-FR" dirty="0" smtClean="0"/>
              <a:t>- </a:t>
            </a:r>
            <a:r>
              <a:rPr lang="fr-FR" sz="2000" dirty="0" smtClean="0"/>
              <a:t>Intégration progressive de la classe inversée dans les cursus scientifiques et techniques </a:t>
            </a:r>
            <a:endParaRPr lang="en-US" dirty="0" smtClean="0"/>
          </a:p>
          <a:p>
            <a:pPr>
              <a:buNone/>
            </a:pP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28596" y="2528895"/>
            <a:ext cx="8229600" cy="757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fr-FR" sz="2000" dirty="0" smtClean="0"/>
              <a:t>Création de ressources numériques adaptées (cours en ligne).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28596" y="3814779"/>
            <a:ext cx="8229600" cy="104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fr-FR" sz="2000" dirty="0" smtClean="0"/>
              <a:t>Formation des enseignants à l’usage des nouvelles méthodologies pédagogiques.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Conclusion et perspectives</a:t>
            </a:r>
            <a:endParaRPr lang="ar-DZ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fr-FR" dirty="0" smtClean="0"/>
              <a:t>    </a:t>
            </a:r>
            <a:r>
              <a:rPr lang="fr-FR" sz="2400" dirty="0" smtClean="0"/>
              <a:t>La classe inversée améliore l’apprentissage et la rétention des termes médicaux.</a:t>
            </a:r>
            <a:endParaRPr lang="en-US" dirty="0" smtClean="0"/>
          </a:p>
          <a:p>
            <a:pPr>
              <a:buNone/>
            </a:pPr>
            <a:endParaRPr lang="ar-DZ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28596" y="2814646"/>
            <a:ext cx="8229600" cy="104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classe inversée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fr-FR" sz="2400" dirty="0" smtClean="0"/>
              <a:t>assure une meilleure préparation des futurs professionnels de santé.</a:t>
            </a:r>
          </a:p>
          <a:p>
            <a:pPr marL="342900" indent="-342900">
              <a:spcBef>
                <a:spcPct val="20000"/>
              </a:spcBef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28596" y="4029092"/>
            <a:ext cx="8229600" cy="104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Explorer l’usage de cette approche dans d’autres disciplines et branches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sur un échantillons plus consistant. </a:t>
            </a:r>
            <a:endParaRPr lang="fr-FR" sz="2400" dirty="0" smtClean="0"/>
          </a:p>
          <a:p>
            <a:pPr marL="342900" indent="-342900">
              <a:spcBef>
                <a:spcPct val="20000"/>
              </a:spcBef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8800" b="1" dirty="0" smtClean="0">
                <a:solidFill>
                  <a:srgbClr val="FFC000"/>
                </a:solidFill>
              </a:rPr>
              <a:t>Merci pour votre attention </a:t>
            </a:r>
            <a:endParaRPr lang="ar-DZ" sz="8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542</Words>
  <PresentationFormat>Affichage à l'écran (4:3)</PresentationFormat>
  <Paragraphs>79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             </vt:lpstr>
      <vt:lpstr>L’apport de la classe inversée dans l’apprentissage de la terminologie médicale. cas des étudiants de première année de sciences médicales à l’Université de Djelfa. </vt:lpstr>
      <vt:lpstr>Introduction</vt:lpstr>
      <vt:lpstr>Problématique et objectifs de la recherche</vt:lpstr>
      <vt:lpstr>La terminologie médicale : définition et enjeux</vt:lpstr>
      <vt:lpstr>La pédagogie de la classe inversée</vt:lpstr>
      <vt:lpstr>Méthodologie de l’étude </vt:lpstr>
      <vt:lpstr>Expérimentation et déroulement</vt:lpstr>
      <vt:lpstr>Résultats </vt:lpstr>
      <vt:lpstr>2- Résultats qualitatifs :    - Synthèse des réponses des étudiants recueillis après questionnaire.   - Points positifs : meilleure compréhension, autonomie, engagement.   - Difficultés rencontrées : nécessité de s’adapter au format numérique, manque d’habitude d’apprentissage autonome. </vt:lpstr>
      <vt:lpstr>Discussion et analyse</vt:lpstr>
      <vt:lpstr>Perspectives et recommandations</vt:lpstr>
      <vt:lpstr>Conclusion et perspectives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salto7</dc:creator>
  <cp:lastModifiedBy>gg</cp:lastModifiedBy>
  <cp:revision>74</cp:revision>
  <dcterms:created xsi:type="dcterms:W3CDTF">2025-02-04T06:28:30Z</dcterms:created>
  <dcterms:modified xsi:type="dcterms:W3CDTF">2025-02-10T09:19:33Z</dcterms:modified>
</cp:coreProperties>
</file>