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sldIdLst>
    <p:sldId id="256" r:id="rId2"/>
    <p:sldId id="257" r:id="rId3"/>
    <p:sldId id="268" r:id="rId4"/>
    <p:sldId id="269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40522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03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34502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20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150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884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66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464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859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7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68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25F31C-DF83-4903-B59D-194F8DA30EFB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619BA5C-1C86-44F6-A97D-D3D79C5BE3F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167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CF662-A855-5D46-1C85-4B7E676C1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950" y="1295400"/>
            <a:ext cx="9144000" cy="2613991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Université Assane Seck de Ziguinchor</a:t>
            </a:r>
            <a:b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Youssouph Diallo</a:t>
            </a:r>
            <a:b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youssoufdiallo977@gmail.com</a:t>
            </a:r>
            <a:br>
              <a:rPr lang="fr-FR" sz="49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0B2064-CDF0-0393-8C8C-D00DAAAD7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050" y="3814763"/>
            <a:ext cx="9144000" cy="1747837"/>
          </a:xfrm>
        </p:spPr>
        <p:txBody>
          <a:bodyPr>
            <a:norm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multilinguisme en Casamance: entre enjeux et défis linguistiques</a:t>
            </a:r>
          </a:p>
        </p:txBody>
      </p:sp>
    </p:spTree>
    <p:extLst>
      <p:ext uri="{BB962C8B-B14F-4D97-AF65-F5344CB8AC3E}">
        <p14:creationId xmlns:p14="http://schemas.microsoft.com/office/powerpoint/2010/main" val="116506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9E55B9-CE96-6D40-2806-0F1A96672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de communication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9D5673-F583-F6D4-1862-05B975A55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Problématique et buts de l’étude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Hypothèses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 théorique et pratiques langagières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 et méthodologie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Dynamique du bilinguisme en Casamance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Enjeux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Recommandations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689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77A3F-9325-A5D2-B4DB-9E16594F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Problématique et buts de l’étude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CEC324-FB23-DEF5-F254-DE1E7D15F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Problématique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forte prégnance de la diversité linguistique en Casamance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Dualité  endogène :langues locales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Dualité langue officielle  langues locales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multilinguisme en Casamance n’est-il pas synonyme de richesse culturelle devant être encadrée par des politiques mieux adaptées pour sa préservation ?</a:t>
            </a:r>
          </a:p>
          <a:p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88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D8421-F7DF-2090-C4E2-81BAE9D6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(Suite)Buts de l’étude</a:t>
            </a:r>
            <a:b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5E67DE-212F-59DF-5E10-28B628B2E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Aborder la dynamique  du multilinguisme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Décrire les pratiques langagières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Identifier les enjeux et les défis du multilinguisme 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29893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77DCCF-0E51-12C2-C259-6849035B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Hypothèses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FF9EC9-8D43-B3F2-1041-3720E67B6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diversité linguistique, le multilinguisme             conservation et préservations des langues locales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L’expression identitaire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multilinguisme  entraine des défis éducatifs et institutionnelles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8D1B268D-6D2B-871D-5109-ADD0B5E11016}"/>
              </a:ext>
            </a:extLst>
          </p:cNvPr>
          <p:cNvSpPr/>
          <p:nvPr/>
        </p:nvSpPr>
        <p:spPr>
          <a:xfrm flipV="1">
            <a:off x="8953311" y="2408829"/>
            <a:ext cx="886724" cy="4276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34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6A435A-DEC3-264F-47DD-9456D610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7957"/>
          </a:xfrm>
        </p:spPr>
        <p:txBody>
          <a:bodyPr>
            <a:norm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théorique et pratiques langagières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4919AB-AFB8-F4B3-B3DD-CEF8CCFF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9530"/>
            <a:ext cx="10515600" cy="5018816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fr-FR" sz="1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</a:t>
            </a:r>
            <a:r>
              <a:rPr lang="fr-FR" sz="1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théorique</a:t>
            </a: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Multilinguisme: définition du concept   perspective territoriale et sociale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Théories de références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Contact de langues: coexistence et paysage  linguistiques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Théorie des répertoires linguistiques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Phénomènes linguistiques</a:t>
            </a:r>
            <a:r>
              <a:rPr lang="fr-FR" sz="1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emprunt linguistique: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Alternance codique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endParaRPr lang="fr-FR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ACC7BC4-F877-84DE-25FC-294B9A776FE6}"/>
              </a:ext>
            </a:extLst>
          </p:cNvPr>
          <p:cNvSpPr/>
          <p:nvPr/>
        </p:nvSpPr>
        <p:spPr>
          <a:xfrm>
            <a:off x="8506419" y="2272229"/>
            <a:ext cx="802834" cy="4269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38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02862-5F2C-8B27-0125-5BFB54F6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Contexte et méthodologie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2E7F1B-A1FD-1422-743A-D62884F28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5547"/>
            <a:ext cx="9601200" cy="48172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Existence réelle de plusieurs langues en contact («multilinguisme de contact » ( Juillard 2010)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rôles et places des langues.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Langues en présence: peul, mandinka,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baynouk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joola avec ses variétés,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sarakhole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wolof,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balante,manjack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mankagne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74536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BEA81-A693-6AAB-70C0-9ADBD0A2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1"/>
            <a:ext cx="9601200" cy="705678"/>
          </a:xfrm>
        </p:spPr>
        <p:txBody>
          <a:bodyPr>
            <a:normAutofit fontScale="90000"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méthodologie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49A247-3D23-5C5B-4D5E-23A41CC41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78" y="1391478"/>
            <a:ext cx="11290851" cy="546652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Approche ethnographique: méthode mixte ou intégrative(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Nagels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2010):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Quantitative:          analyse de données mesurables, déterminables statistiquement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Qualitative:            comment et  pourquoi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Outils de collectes de données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questionnaire: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Entretien semi-directif:</a:t>
            </a:r>
          </a:p>
          <a:p>
            <a:pPr algn="just"/>
            <a:endParaRPr lang="fr-FR" sz="3200" dirty="0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0F2E8720-8CD0-291F-A66D-96805BC5D7AE}"/>
              </a:ext>
            </a:extLst>
          </p:cNvPr>
          <p:cNvSpPr/>
          <p:nvPr/>
        </p:nvSpPr>
        <p:spPr>
          <a:xfrm>
            <a:off x="3461658" y="2579913"/>
            <a:ext cx="859971" cy="4463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D6D5D1AE-DA18-25BA-41F2-AABA5288B24F}"/>
              </a:ext>
            </a:extLst>
          </p:cNvPr>
          <p:cNvSpPr/>
          <p:nvPr/>
        </p:nvSpPr>
        <p:spPr>
          <a:xfrm>
            <a:off x="3320143" y="3624942"/>
            <a:ext cx="859970" cy="4463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0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42F38B-9660-280F-A503-2D58EE80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40" y="365125"/>
            <a:ext cx="10685060" cy="999849"/>
          </a:xfrm>
        </p:spPr>
        <p:txBody>
          <a:bodyPr>
            <a:normAutofit fontScale="90000"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Dynamique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 multilinguisme en Casamance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5558DC-B664-100C-CB6D-F173876F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55303"/>
            <a:ext cx="9982200" cy="463757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 sociolinguistique et diversité linguistique en Casamance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 linguistique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 complexe:           plurilingue et multilingue.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 d’interaction des langues               famille, marché, école entre autres.</a:t>
            </a:r>
          </a:p>
          <a:p>
            <a:pPr marL="0" indent="0">
              <a:buNone/>
            </a:pPr>
            <a:endParaRPr lang="fr-FR" sz="3200" dirty="0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3974EAD-2A43-55B6-780E-27E775FF92AB}"/>
              </a:ext>
            </a:extLst>
          </p:cNvPr>
          <p:cNvSpPr/>
          <p:nvPr/>
        </p:nvSpPr>
        <p:spPr>
          <a:xfrm>
            <a:off x="7829505" y="4174088"/>
            <a:ext cx="1051317" cy="4438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EFBC5076-C3C3-320A-9DC0-6AA8487F6F48}"/>
              </a:ext>
            </a:extLst>
          </p:cNvPr>
          <p:cNvSpPr/>
          <p:nvPr/>
        </p:nvSpPr>
        <p:spPr>
          <a:xfrm>
            <a:off x="5089358" y="3621505"/>
            <a:ext cx="914400" cy="4451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03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7D5C5-2528-C569-A7C2-6F8C4EE2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enjeux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4DC65F-F470-FA01-D955-DF8355847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Enjeux linguistiques du multilinguisme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d’identité plurielle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Surenchère des langues dominantes au  détriment de celles minoritaires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Valorisation des pratiques linguistiques</a:t>
            </a:r>
          </a:p>
          <a:p>
            <a:pPr marL="0" indent="0">
              <a:lnSpc>
                <a:spcPct val="100000"/>
              </a:lnSpc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06171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931C45-7554-840B-CF6D-F4034A292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Suite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enjeux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E8F52D-869B-AC9B-4064-8183A5C43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Enjeux éducatifs et politique linguistique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Ambiguïté dans le choix de la langue optimale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jalons de la promotion des langues locales à travers des initiatives concrètes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Politiques en faveur des langues locales par l’institutionnalisation</a:t>
            </a:r>
          </a:p>
        </p:txBody>
      </p:sp>
    </p:spTree>
    <p:extLst>
      <p:ext uri="{BB962C8B-B14F-4D97-AF65-F5344CB8AC3E}">
        <p14:creationId xmlns:p14="http://schemas.microsoft.com/office/powerpoint/2010/main" val="1763198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2E7B6-0A87-0452-C916-D0A38624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linguistiques et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53948-C4B4-4FA8-5879-B4812F4CE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886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200" u="sng" dirty="0"/>
              <a:t> </a:t>
            </a: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  du point de vue linguistique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Contraintes liées à la conservation de la vitalité des langues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Lésion dans la transmission des langues minoritaires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Hégémonie et pression linguistiques des langues dominantes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Déficit documentaire </a:t>
            </a:r>
          </a:p>
        </p:txBody>
      </p:sp>
    </p:spTree>
    <p:extLst>
      <p:ext uri="{BB962C8B-B14F-4D97-AF65-F5344CB8AC3E}">
        <p14:creationId xmlns:p14="http://schemas.microsoft.com/office/powerpoint/2010/main" val="4139825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68312-D343-C8B3-C395-EB41DDB2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(Suite)  perspectives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8D032E-EF6E-5C6D-FB4F-3B3CB8857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 en matière de gestion linguistique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Mise en place d’une politique linguistique inclusive     	        équilibre des langues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Perspectives pour une cohabitation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et stratégies de revitalisation linguistiques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B146F71-B9D1-91DA-9F30-FB4EE4BC1A11}"/>
              </a:ext>
            </a:extLst>
          </p:cNvPr>
          <p:cNvSpPr/>
          <p:nvPr/>
        </p:nvSpPr>
        <p:spPr>
          <a:xfrm>
            <a:off x="1900989" y="3429000"/>
            <a:ext cx="1082843" cy="4211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76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A1398-54DC-30A8-5FF6-E5BCC3078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Recommandations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476157-A001-7616-10EF-07F14793E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Encourager le plurilinguisme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Renforcer la politique d’introduction des langues locales dans les institutions scolaires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Protéger et préserver les langues en danger:  sensibilisation et documentation.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8DB679AE-A919-89DE-8367-46821DA1096F}"/>
              </a:ext>
            </a:extLst>
          </p:cNvPr>
          <p:cNvSpPr/>
          <p:nvPr/>
        </p:nvSpPr>
        <p:spPr>
          <a:xfrm>
            <a:off x="9070848" y="4059936"/>
            <a:ext cx="1292352" cy="4632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099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C035B-3DF8-88A2-9D64-3F7420C3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Éléments bibliographiques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62146A-1EC9-016E-9256-96F922647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2286000"/>
            <a:ext cx="10467975" cy="425127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Ballard, Michel, 2005, La traduction, contact de langues et de cultures, Artois Presses université.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Juillard, Caroline, 2010, « Analyse sociolinguistique du contact entre langues et groupes joola et mandinka, à Ziguinchor », Paris Université Descartes, pp.1-22. 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Mackey, Francis William, 1976, bilinguisme et contact des langues, Klincksieck.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Moreau, Marie louise, 1997, Sociolinguistique : concepts de base, Bruxelles, Mardaga.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Nicolaï, Robert, 2007, « le contact des langues : point aveugle de ‘‘linguistique’’, Journal of language contact, Evolution of languages, contact and dircourse, Thema   n° 1-10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Tabouret-Keller, Andrée, 1988, « contacts de langues : deux modèles du XIXe siècle et leurs rejetons aujourd’hui », Langage et société, n° 43 : 9-22.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Weinreich, Uriel, 1953, Langage in contact, findings and problems, New York : Linguistic Circle of New York.</a:t>
            </a:r>
          </a:p>
          <a:p>
            <a:pPr marL="0" indent="0" algn="just">
              <a:buNone/>
            </a:pP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52254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adrag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drag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fl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957</TotalTime>
  <Words>676</Words>
  <Application>Microsoft Office PowerPoint</Application>
  <PresentationFormat>Grand écran</PresentationFormat>
  <Paragraphs>86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Courier New</vt:lpstr>
      <vt:lpstr>Franklin Gothic Book</vt:lpstr>
      <vt:lpstr>Times New Roman</vt:lpstr>
      <vt:lpstr>Wingdings</vt:lpstr>
      <vt:lpstr>Cadrage</vt:lpstr>
      <vt:lpstr>           Université Assane Seck de Ziguinchor M. Youssouph Diallo youssoufdiallo977@gmail.com </vt:lpstr>
      <vt:lpstr>Plan de communication</vt:lpstr>
      <vt:lpstr>Problématique et buts de l’étude </vt:lpstr>
      <vt:lpstr>          (Suite)Buts de l’étude  </vt:lpstr>
      <vt:lpstr>    Hypothèses</vt:lpstr>
      <vt:lpstr>Cadre théorique et pratiques langagières</vt:lpstr>
      <vt:lpstr>  Contexte et méthodologie</vt:lpstr>
      <vt:lpstr>     méthodologie</vt:lpstr>
      <vt:lpstr>    Dynamique du multilinguisme en Casamance</vt:lpstr>
      <vt:lpstr>    enjeux</vt:lpstr>
      <vt:lpstr>(Suite ) enjeux</vt:lpstr>
      <vt:lpstr>Défis linguistiques et perspectives</vt:lpstr>
      <vt:lpstr>(Suite)  perspectives </vt:lpstr>
      <vt:lpstr>                   Recommandations</vt:lpstr>
      <vt:lpstr>    Éléments bibliographiques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7</cp:revision>
  <dcterms:created xsi:type="dcterms:W3CDTF">2025-01-30T17:28:33Z</dcterms:created>
  <dcterms:modified xsi:type="dcterms:W3CDTF">2025-02-28T18:12:55Z</dcterms:modified>
</cp:coreProperties>
</file>