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7"/>
  </p:notesMasterIdLst>
  <p:sldIdLst>
    <p:sldId id="256" r:id="rId2"/>
    <p:sldId id="279" r:id="rId3"/>
    <p:sldId id="257" r:id="rId4"/>
    <p:sldId id="258" r:id="rId5"/>
    <p:sldId id="259" r:id="rId6"/>
    <p:sldId id="260" r:id="rId7"/>
    <p:sldId id="262" r:id="rId8"/>
    <p:sldId id="263" r:id="rId9"/>
    <p:sldId id="266" r:id="rId10"/>
    <p:sldId id="280" r:id="rId11"/>
    <p:sldId id="270" r:id="rId12"/>
    <p:sldId id="272" r:id="rId13"/>
    <p:sldId id="273" r:id="rId14"/>
    <p:sldId id="276" r:id="rId15"/>
    <p:sldId id="278" r:id="rId1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8FB837D-C827-4EFA-A057-4D05807E0F7C}" styleName="Style à thème 1 - Accentuation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FD0F851-EC5A-4D38-B0AD-8093EC10F338}" styleName="Style léger 1 - Accentuation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03" autoAdjust="0"/>
    <p:restoredTop sz="85424" autoAdjust="0"/>
  </p:normalViewPr>
  <p:slideViewPr>
    <p:cSldViewPr snapToGrid="0">
      <p:cViewPr>
        <p:scale>
          <a:sx n="50" d="100"/>
          <a:sy n="50" d="100"/>
        </p:scale>
        <p:origin x="1452" y="5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8D6-4D10-B2CC-6EAF1CA75A29}"/>
              </c:ext>
            </c:extLst>
          </c:dPt>
          <c:dPt>
            <c:idx val="1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8D6-4D10-B2CC-6EAF1CA75A29}"/>
              </c:ext>
            </c:extLst>
          </c:dPt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8D6-4D10-B2CC-6EAF1CA75A29}"/>
              </c:ext>
            </c:extLst>
          </c:dPt>
          <c:dLbls>
            <c:dLbl>
              <c:idx val="1"/>
              <c:layout>
                <c:manualLayout>
                  <c:x val="0.16228105861767278"/>
                  <c:y val="-0.26752403372258882"/>
                </c:manualLayout>
              </c:layout>
              <c:tx>
                <c:rich>
                  <a:bodyPr/>
                  <a:lstStyle/>
                  <a:p>
                    <a:fld id="{5DFF821F-A068-4B12-BC7C-940D2EE0408B}" type="VALUE">
                      <a:rPr lang="en-US" sz="2800" b="1">
                        <a:latin typeface="Gill Sans MT" panose="020B0502020104020203" pitchFamily="34" charset="0"/>
                        <a:cs typeface="Times New Roman" panose="02020603050405020304" pitchFamily="18" charset="0"/>
                      </a:rPr>
                      <a:pPr/>
                      <a:t>[VALEUR]</a:t>
                    </a:fld>
                    <a:endParaRPr lang="fr-F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C8D6-4D10-B2CC-6EAF1CA75A29}"/>
                </c:ext>
              </c:extLst>
            </c:dLbl>
            <c:dLbl>
              <c:idx val="2"/>
              <c:layout>
                <c:manualLayout>
                  <c:x val="7.4296587926509186E-2"/>
                  <c:y val="-5.7759748357247218E-2"/>
                </c:manualLayout>
              </c:layout>
              <c:tx>
                <c:rich>
                  <a:bodyPr/>
                  <a:lstStyle/>
                  <a:p>
                    <a:fld id="{423D3BF0-57E3-4090-A521-4697BEB4AF71}" type="VALUE">
                      <a:rPr lang="en-US"/>
                      <a:pPr/>
                      <a:t>[VALEUR]</a:t>
                    </a:fld>
                    <a:endParaRPr lang="fr-F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C8D6-4D10-B2CC-6EAF1CA75A2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2"/>
                    </a:solidFill>
                    <a:latin typeface="Gill Sans MT" panose="020B0502020104020203" pitchFamily="34" charset="0"/>
                    <a:ea typeface="+mn-ea"/>
                    <a:cs typeface="Times New Roman" panose="02020603050405020304" pitchFamily="18" charset="0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Feuil4!$A$1:$C$1</c:f>
              <c:strCache>
                <c:ptCount val="3"/>
                <c:pt idx="0">
                  <c:v>Formation sur l’APC</c:v>
                </c:pt>
                <c:pt idx="1">
                  <c:v>OUI</c:v>
                </c:pt>
                <c:pt idx="2">
                  <c:v>NON </c:v>
                </c:pt>
              </c:strCache>
            </c:strRef>
          </c:cat>
          <c:val>
            <c:numRef>
              <c:f>Feuil4!$A$2:$C$2</c:f>
              <c:numCache>
                <c:formatCode>0.00%</c:formatCode>
                <c:ptCount val="3"/>
                <c:pt idx="1">
                  <c:v>0.94299999999999995</c:v>
                </c:pt>
                <c:pt idx="2">
                  <c:v>5.7000000000000002E-2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8D6-4D10-B2CC-6EAF1CA75A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52448800"/>
        <c:axId val="52442560"/>
      </c:barChart>
      <c:valAx>
        <c:axId val="52442560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out"/>
        <c:minorTickMark val="none"/>
        <c:tickLblPos val="nextTo"/>
        <c:crossAx val="52448800"/>
        <c:crosses val="autoZero"/>
        <c:crossBetween val="between"/>
      </c:valAx>
      <c:catAx>
        <c:axId val="5244880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5244256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9135479021531318"/>
          <c:y val="0.53953757332763908"/>
          <c:w val="0.61575320288778856"/>
          <c:h val="0.1631262077215306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tx2"/>
              </a:solidFill>
              <a:latin typeface="Gill Sans MT" panose="020B0502020104020203" pitchFamily="34" charset="0"/>
              <a:ea typeface="+mn-ea"/>
              <a:cs typeface="Times New Roman" panose="02020603050405020304" pitchFamily="18" charset="0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1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0-817F-4A17-B2E0-D8470EC22F9E}"/>
              </c:ext>
            </c:extLst>
          </c:dPt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817F-4A17-B2E0-D8470EC22F9E}"/>
              </c:ext>
            </c:extLst>
          </c:dPt>
          <c:dLbls>
            <c:dLbl>
              <c:idx val="1"/>
              <c:layout>
                <c:manualLayout>
                  <c:x val="-0.18055555555555558"/>
                  <c:y val="-0.3270950643364701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817F-4A17-B2E0-D8470EC22F9E}"/>
                </c:ext>
              </c:extLst>
            </c:dLbl>
            <c:dLbl>
              <c:idx val="2"/>
              <c:layout>
                <c:manualLayout>
                  <c:x val="-2.7777777777777779E-3"/>
                  <c:y val="-0.1296296296296297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17F-4A17-B2E0-D8470EC22F9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Gill Sans MT" panose="020B0502020104020203" pitchFamily="34" charset="0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Feuil1!$A$1:$C$1</c:f>
              <c:strCache>
                <c:ptCount val="3"/>
                <c:pt idx="0">
                  <c:v>APC en situation de classe</c:v>
                </c:pt>
                <c:pt idx="1">
                  <c:v>Oui</c:v>
                </c:pt>
                <c:pt idx="2">
                  <c:v>Non</c:v>
                </c:pt>
              </c:strCache>
            </c:strRef>
          </c:cat>
          <c:val>
            <c:numRef>
              <c:f>Feuil1!$A$2:$C$2</c:f>
              <c:numCache>
                <c:formatCode>0.00%</c:formatCode>
                <c:ptCount val="3"/>
                <c:pt idx="1">
                  <c:v>0.96199999999999997</c:v>
                </c:pt>
                <c:pt idx="2">
                  <c:v>3.7999999999999999E-2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17F-4A17-B2E0-D8470EC22F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67020160"/>
        <c:axId val="567020992"/>
        <c:axId val="0"/>
      </c:bar3DChart>
      <c:catAx>
        <c:axId val="567020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ea typeface="+mn-ea"/>
                <a:cs typeface="+mn-cs"/>
              </a:defRPr>
            </a:pPr>
            <a:endParaRPr lang="fr-FR"/>
          </a:p>
        </c:txPr>
        <c:crossAx val="567020992"/>
        <c:crosses val="autoZero"/>
        <c:auto val="1"/>
        <c:lblAlgn val="ctr"/>
        <c:lblOffset val="100"/>
        <c:noMultiLvlLbl val="0"/>
      </c:catAx>
      <c:valAx>
        <c:axId val="56702099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crossAx val="5670201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1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2-8A21-405C-8E57-FE38D4160F0F}"/>
              </c:ext>
            </c:extLst>
          </c:dPt>
          <c:dPt>
            <c:idx val="2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8A21-405C-8E57-FE38D4160F0F}"/>
              </c:ext>
            </c:extLst>
          </c:dPt>
          <c:dLbls>
            <c:dLbl>
              <c:idx val="1"/>
              <c:layout>
                <c:manualLayout>
                  <c:x val="0.15555555555555556"/>
                  <c:y val="-0.393518518518518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8A21-405C-8E57-FE38D4160F0F}"/>
                </c:ext>
              </c:extLst>
            </c:dLbl>
            <c:dLbl>
              <c:idx val="2"/>
              <c:layout>
                <c:manualLayout>
                  <c:x val="3.888888888888889E-2"/>
                  <c:y val="-0.1620370370370371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8A21-405C-8E57-FE38D4160F0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Gill Sans MT" panose="020B0502020104020203" pitchFamily="34" charset="0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Feuil2!$A$1:$C$1</c:f>
              <c:strCache>
                <c:ptCount val="3"/>
                <c:pt idx="0">
                  <c:v>Comment trouvez-vous l’APC</c:v>
                </c:pt>
                <c:pt idx="1">
                  <c:v>Difficile</c:v>
                </c:pt>
                <c:pt idx="2">
                  <c:v>Facile</c:v>
                </c:pt>
              </c:strCache>
            </c:strRef>
          </c:cat>
          <c:val>
            <c:numRef>
              <c:f>Feuil2!$A$2:$C$2</c:f>
              <c:numCache>
                <c:formatCode>0%</c:formatCode>
                <c:ptCount val="3"/>
                <c:pt idx="1">
                  <c:v>0.66</c:v>
                </c:pt>
                <c:pt idx="2" formatCode="0.00%">
                  <c:v>3.4000000000000002E-2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21-405C-8E57-FE38D4160F0F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Feuil2!$A$1:$C$1</c:f>
              <c:strCache>
                <c:ptCount val="3"/>
                <c:pt idx="0">
                  <c:v>Comment trouvez-vous l’APC</c:v>
                </c:pt>
                <c:pt idx="1">
                  <c:v>Difficile</c:v>
                </c:pt>
                <c:pt idx="2">
                  <c:v>Facile</c:v>
                </c:pt>
              </c:strCache>
            </c:strRef>
          </c:cat>
          <c:val>
            <c:numRef>
              <c:f>Feuil2!$A$3:$C$3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1-8A21-405C-8E57-FE38D4160F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67873984"/>
        <c:axId val="567886464"/>
        <c:axId val="0"/>
      </c:bar3DChart>
      <c:catAx>
        <c:axId val="567873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ea typeface="+mn-ea"/>
                <a:cs typeface="+mn-cs"/>
              </a:defRPr>
            </a:pPr>
            <a:endParaRPr lang="fr-FR"/>
          </a:p>
        </c:txPr>
        <c:crossAx val="567886464"/>
        <c:crosses val="autoZero"/>
        <c:auto val="1"/>
        <c:lblAlgn val="ctr"/>
        <c:lblOffset val="100"/>
        <c:noMultiLvlLbl val="0"/>
      </c:catAx>
      <c:valAx>
        <c:axId val="56788646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5678739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0.15939200911053117"/>
          <c:w val="1"/>
          <c:h val="0.68966341851247392"/>
        </c:manualLayout>
      </c:layout>
      <c:pie3DChart>
        <c:varyColors val="1"/>
        <c:ser>
          <c:idx val="0"/>
          <c:order val="0"/>
          <c:tx>
            <c:strRef>
              <c:f>Feuil2!$B$1</c:f>
              <c:strCache>
                <c:ptCount val="1"/>
                <c:pt idx="0">
                  <c:v>Pourcentages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225F-44AE-9068-5A69F031F9F6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225F-44AE-9068-5A69F031F9F6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225F-44AE-9068-5A69F031F9F6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225F-44AE-9068-5A69F031F9F6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9-225F-44AE-9068-5A69F031F9F6}"/>
              </c:ext>
            </c:extLst>
          </c:dPt>
          <c:dLbls>
            <c:dLbl>
              <c:idx val="0"/>
              <c:layout>
                <c:manualLayout>
                  <c:x val="6.8099543997601125E-2"/>
                  <c:y val="4.0900439592290228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60,40%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225F-44AE-9068-5A69F031F9F6}"/>
                </c:ext>
              </c:extLst>
            </c:dLbl>
            <c:dLbl>
              <c:idx val="1"/>
              <c:layout>
                <c:manualLayout>
                  <c:x val="5.3563855269115487E-2"/>
                  <c:y val="-3.8645476063958262E-3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73,60%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225F-44AE-9068-5A69F031F9F6}"/>
                </c:ext>
              </c:extLst>
            </c:dLbl>
            <c:dLbl>
              <c:idx val="2"/>
              <c:layout>
                <c:manualLayout>
                  <c:x val="-7.777726009100934E-2"/>
                  <c:y val="-6.8757064876092996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64,20%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225F-44AE-9068-5A69F031F9F6}"/>
                </c:ext>
              </c:extLst>
            </c:dLbl>
            <c:dLbl>
              <c:idx val="3"/>
              <c:layout>
                <c:manualLayout>
                  <c:x val="-0.1291063810469299"/>
                  <c:y val="4.6365876044635497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43,39%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225F-44AE-9068-5A69F031F9F6}"/>
                </c:ext>
              </c:extLst>
            </c:dLbl>
            <c:dLbl>
              <c:idx val="4"/>
              <c:layout>
                <c:manualLayout>
                  <c:x val="-9.5168429390113274E-2"/>
                  <c:y val="3.6809815950920248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26,41%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225F-44AE-9068-5A69F031F9F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tx2"/>
                    </a:solidFill>
                    <a:latin typeface="Gill Sans MT" panose="020B0502020104020203" pitchFamily="34" charset="0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Feuil2!$A$2:$A$6</c:f>
              <c:strCache>
                <c:ptCount val="5"/>
                <c:pt idx="0">
                  <c:v>Insuffisance de formation</c:v>
                </c:pt>
                <c:pt idx="1">
                  <c:v>Déficit de matériels didactiques</c:v>
                </c:pt>
                <c:pt idx="2">
                  <c:v>Effectifs pléthoriques</c:v>
                </c:pt>
                <c:pt idx="3">
                  <c:v>Manque de temps</c:v>
                </c:pt>
                <c:pt idx="4">
                  <c:v>Contenu trop vaste</c:v>
                </c:pt>
              </c:strCache>
            </c:strRef>
          </c:cat>
          <c:val>
            <c:numRef>
              <c:f>Feuil2!$B$2:$B$6</c:f>
              <c:numCache>
                <c:formatCode>0.00%</c:formatCode>
                <c:ptCount val="5"/>
                <c:pt idx="0">
                  <c:v>-0.60399999999999998</c:v>
                </c:pt>
                <c:pt idx="1">
                  <c:v>-0.73599999999999999</c:v>
                </c:pt>
                <c:pt idx="2">
                  <c:v>-0.64200000000000002</c:v>
                </c:pt>
                <c:pt idx="3">
                  <c:v>-0.43390000000000001</c:v>
                </c:pt>
                <c:pt idx="4">
                  <c:v>-0.2641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25F-44AE-9068-5A69F031F9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8083567280817543E-2"/>
          <c:y val="0.83136802613585004"/>
          <c:w val="0.87185875149509484"/>
          <c:h val="0.1686319738641499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2"/>
              </a:solidFill>
              <a:latin typeface="Gill Sans MT" panose="020B0502020104020203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4E0AF3-9C2A-4051-A00F-BE7687DA9364}" type="datetimeFigureOut">
              <a:rPr lang="fr-FR" smtClean="0"/>
              <a:t>10/03/2025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2C48CC-224C-4565-B476-8E87B0AF1B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1659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C48CC-224C-4565-B476-8E87B0AF1B01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18890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C48CC-224C-4565-B476-8E87B0AF1B01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71589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C48CC-224C-4565-B476-8E87B0AF1B01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87897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dirty="0" smtClean="0">
                <a:effectLst/>
                <a:latin typeface="Gill Sans MT" panose="020B0502020104020203" pitchFamily="34" charset="0"/>
                <a:ea typeface="Calibri" panose="020F0502020204030204" pitchFamily="34" charset="0"/>
              </a:rPr>
              <a:t>En effet, les enquêtés ayant déclaré que l’APC est difficile à mettre en œuvre</a:t>
            </a:r>
          </a:p>
          <a:p>
            <a:r>
              <a:rPr lang="fr-FR" sz="1200" dirty="0" smtClean="0">
                <a:effectLst/>
                <a:latin typeface="Gill Sans MT" panose="020B0502020104020203" pitchFamily="34" charset="0"/>
                <a:ea typeface="Calibri" panose="020F0502020204030204" pitchFamily="34" charset="0"/>
              </a:rPr>
              <a:t> ( </a:t>
            </a:r>
            <a:r>
              <a:rPr lang="fr-FR" sz="1200" dirty="0" smtClean="0">
                <a:solidFill>
                  <a:srgbClr val="FF0000"/>
                </a:solidFill>
                <a:effectLst/>
                <a:latin typeface="Gill Sans MT" panose="020B0502020104020203" pitchFamily="34" charset="0"/>
                <a:ea typeface="Calibri" panose="020F0502020204030204" pitchFamily="34" charset="0"/>
              </a:rPr>
              <a:t>des problèmes d’ordre institutionnel (inexistence de matériels didactiques adaptés, insuffisance de formation sur l’APC; </a:t>
            </a:r>
            <a:r>
              <a:rPr lang="fr-FR" sz="1200" dirty="0" smtClean="0">
                <a:solidFill>
                  <a:srgbClr val="FF0000"/>
                </a:solidFill>
                <a:latin typeface="Gill Sans MT" panose="020B0502020104020203" pitchFamily="34" charset="0"/>
                <a:ea typeface="Calibri" panose="020F0502020204030204" pitchFamily="34" charset="0"/>
              </a:rPr>
              <a:t>e</a:t>
            </a:r>
            <a:r>
              <a:rPr lang="fr-FR" sz="1200" dirty="0" smtClean="0">
                <a:solidFill>
                  <a:srgbClr val="FF0000"/>
                </a:solidFill>
                <a:effectLst/>
                <a:latin typeface="Gill Sans MT" panose="020B0502020104020203" pitchFamily="34" charset="0"/>
                <a:ea typeface="Calibri" panose="020F0502020204030204" pitchFamily="34" charset="0"/>
              </a:rPr>
              <a:t>ffectifs pléthoriques</a:t>
            </a:r>
            <a:r>
              <a:rPr lang="fr-FR" sz="1200" dirty="0" smtClean="0">
                <a:effectLst/>
                <a:latin typeface="Gill Sans MT" panose="020B0502020104020203" pitchFamily="34" charset="0"/>
                <a:ea typeface="Calibri" panose="020F0502020204030204" pitchFamily="34" charset="0"/>
              </a:rPr>
              <a:t>). </a:t>
            </a:r>
          </a:p>
          <a:p>
            <a:endParaRPr lang="fr-FR" sz="1200" dirty="0" smtClean="0">
              <a:effectLst/>
              <a:latin typeface="Gill Sans MT" panose="020B0502020104020203" pitchFamily="34" charset="0"/>
              <a:ea typeface="Calibri" panose="020F0502020204030204" pitchFamily="34" charset="0"/>
            </a:endParaRPr>
          </a:p>
          <a:p>
            <a:r>
              <a:rPr lang="fr-FR" sz="1200" dirty="0" smtClean="0">
                <a:latin typeface="Gill Sans MT" panose="020B0502020104020203" pitchFamily="34" charset="0"/>
                <a:ea typeface="Calibri" panose="020F0502020204030204" pitchFamily="34" charset="0"/>
              </a:rPr>
              <a:t>L</a:t>
            </a:r>
            <a:r>
              <a:rPr lang="fr-FR" sz="1200" dirty="0" smtClean="0">
                <a:effectLst/>
                <a:latin typeface="Gill Sans MT" panose="020B0502020104020203" pitchFamily="34" charset="0"/>
                <a:ea typeface="Calibri" panose="020F0502020204030204" pitchFamily="34" charset="0"/>
              </a:rPr>
              <a:t>es enquêtés qui pensent que cette approche curriculaire est facile mettent en exergue le rôle d’accompagnateur et de médiateur de l’enseignant.</a:t>
            </a:r>
            <a:endParaRPr lang="fr-FR" sz="1800" dirty="0" smtClean="0">
              <a:latin typeface="Gill Sans MT" panose="020B0502020104020203" pitchFamily="34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C48CC-224C-4565-B476-8E87B0AF1B01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30954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C48CC-224C-4565-B476-8E87B0AF1B01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38578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C48CC-224C-4565-B476-8E87B0AF1B01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01311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C48CC-224C-4565-B476-8E87B0AF1B01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17987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C48CC-224C-4565-B476-8E87B0AF1B01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20833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4A8DF-BE53-4A33-99A4-B0F205D6D0D8}" type="datetime1">
              <a:rPr lang="fr-FR" smtClean="0"/>
              <a:t>10/03/2025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698DB-05AF-4368-B594-F1A3B41930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2714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39B77-C4BE-42B2-B8BB-AD0E151CE861}" type="datetime1">
              <a:rPr lang="fr-FR" smtClean="0"/>
              <a:t>10/03/2025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698DB-05AF-4368-B594-F1A3B41930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7259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F478D-558C-4FEA-80B6-8188C032AE4B}" type="datetime1">
              <a:rPr lang="fr-FR" smtClean="0"/>
              <a:t>10/03/2025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698DB-05AF-4368-B594-F1A3B41930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7375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E6C21-E331-4505-B898-2A28A429AC68}" type="datetime1">
              <a:rPr lang="fr-FR" smtClean="0"/>
              <a:t>10/03/2025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698DB-05AF-4368-B594-F1A3B41930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74649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362BA-C9B5-4268-8517-A74FC9F0AE39}" type="datetime1">
              <a:rPr lang="fr-FR" smtClean="0"/>
              <a:t>10/03/2025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698DB-05AF-4368-B594-F1A3B41930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1586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3E93C-A100-4242-B08D-1848F8897383}" type="datetime1">
              <a:rPr lang="fr-FR" smtClean="0"/>
              <a:t>10/03/2025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698DB-05AF-4368-B594-F1A3B41930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1879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58323-5AC8-40D9-BE40-AAA4B0278774}" type="datetime1">
              <a:rPr lang="fr-FR" smtClean="0"/>
              <a:t>10/03/2025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698DB-05AF-4368-B594-F1A3B41930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0108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06CEC-C0E6-403C-B86F-65D4815AE443}" type="datetime1">
              <a:rPr lang="fr-FR" smtClean="0"/>
              <a:t>10/03/2025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698DB-05AF-4368-B594-F1A3B41930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2886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C79B8-9474-4A5A-93CB-39F32A946497}" type="datetime1">
              <a:rPr lang="fr-FR" smtClean="0"/>
              <a:t>10/03/2025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698DB-05AF-4368-B594-F1A3B41930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0825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1C875-3234-4BF1-8570-82DB4B6ABDCB}" type="datetime1">
              <a:rPr lang="fr-FR" smtClean="0"/>
              <a:t>10/03/2025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698DB-05AF-4368-B594-F1A3B41930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6121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3398A-C440-43A9-A010-C2F7AF6E43C3}" type="datetime1">
              <a:rPr lang="fr-FR" smtClean="0"/>
              <a:t>10/03/2025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698DB-05AF-4368-B594-F1A3B41930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6043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CB19E0-93AC-4749-A236-4F8F9ACFA2F4}" type="datetime1">
              <a:rPr lang="fr-FR" smtClean="0"/>
              <a:t>10/03/2025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E698DB-05AF-4368-B594-F1A3B41930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8180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3347" y="1122363"/>
            <a:ext cx="11277599" cy="1941679"/>
          </a:xfrm>
        </p:spPr>
        <p:txBody>
          <a:bodyPr>
            <a:noAutofit/>
          </a:bodyPr>
          <a:lstStyle/>
          <a:p>
            <a:r>
              <a:rPr lang="fr-FR" sz="4000" b="1" dirty="0" smtClean="0">
                <a:latin typeface="Berlin Sans FB Demi" panose="020E0802020502020306" pitchFamily="34" charset="0"/>
              </a:rPr>
              <a:t>Colloque international </a:t>
            </a:r>
            <a:r>
              <a:rPr lang="fr-FR" sz="4000" dirty="0" smtClean="0">
                <a:latin typeface="Berlin Sans FB Demi" panose="020E0802020502020306" pitchFamily="34" charset="0"/>
              </a:rPr>
              <a:t/>
            </a:r>
            <a:br>
              <a:rPr lang="fr-FR" sz="4000" dirty="0" smtClean="0">
                <a:latin typeface="Berlin Sans FB Demi" panose="020E0802020502020306" pitchFamily="34" charset="0"/>
              </a:rPr>
            </a:br>
            <a:r>
              <a:rPr lang="fr-FR" sz="4000" dirty="0" smtClean="0">
                <a:latin typeface="Berlin Sans FB Demi" panose="020E0802020502020306" pitchFamily="34" charset="0"/>
              </a:rPr>
              <a:t>thème: Nouveaux paradigmes en sciences du langage: innovations et perspectives didactiques </a:t>
            </a:r>
            <a:endParaRPr lang="fr-FR" sz="4000" dirty="0">
              <a:latin typeface="Berlin Sans FB Demi" panose="020E0802020502020306" pitchFamily="34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sz="4400" b="1" dirty="0" smtClean="0">
                <a:solidFill>
                  <a:srgbClr val="FF0000"/>
                </a:solidFill>
                <a:latin typeface="Bahnschrift Condensed" panose="020B0502040204020203" pitchFamily="34" charset="0"/>
              </a:rPr>
              <a:t>Dates : 27 et 28 mars 2025 </a:t>
            </a:r>
          </a:p>
          <a:p>
            <a:r>
              <a:rPr lang="fr-FR" sz="4400" b="1" dirty="0" smtClean="0">
                <a:solidFill>
                  <a:srgbClr val="FF0000"/>
                </a:solidFill>
                <a:latin typeface="Bahnschrift Condensed" panose="020B0502040204020203" pitchFamily="34" charset="0"/>
              </a:rPr>
              <a:t>TOGETHER ! ENSEMBLE! </a:t>
            </a:r>
            <a:endParaRPr lang="fr-FR" sz="4400" b="1" dirty="0">
              <a:solidFill>
                <a:srgbClr val="FF0000"/>
              </a:solidFill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1226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1122363"/>
            <a:ext cx="12192000" cy="2387600"/>
          </a:xfrm>
        </p:spPr>
        <p:txBody>
          <a:bodyPr>
            <a:noAutofit/>
          </a:bodyPr>
          <a:lstStyle/>
          <a:p>
            <a:r>
              <a:rPr lang="fr-FR" sz="4400" b="1" dirty="0" smtClean="0">
                <a:latin typeface="Bahnschrift Condensed" panose="020B0502040204020203" pitchFamily="34" charset="0"/>
              </a:rPr>
              <a:t> </a:t>
            </a:r>
            <a:r>
              <a:rPr lang="fr-FR" sz="4400" b="1" dirty="0">
                <a:latin typeface="Bahnschrift Condensed" panose="020B0502040204020203" pitchFamily="34" charset="0"/>
              </a:rPr>
              <a:t>DIFFICULTÉS DE LA MISE EN ŒUVRE DE L’APC DANS LES ÉTABLISSEMENTS D’ENSEIGNEMENT SECONDAIRE GÉNÉRAL AU TOGO </a:t>
            </a:r>
            <a:br>
              <a:rPr lang="fr-FR" sz="4400" b="1" dirty="0">
                <a:latin typeface="Bahnschrift Condensed" panose="020B0502040204020203" pitchFamily="34" charset="0"/>
              </a:rPr>
            </a:br>
            <a:r>
              <a:rPr lang="fr-FR" sz="4400" b="1" dirty="0" smtClean="0">
                <a:latin typeface="Bahnschrift Condensed" panose="020B0502040204020203" pitchFamily="34" charset="0"/>
              </a:rPr>
              <a:t> </a:t>
            </a:r>
            <a:endParaRPr lang="fr-FR" sz="4400" b="1" dirty="0">
              <a:latin typeface="Bahnschrift Condensed" panose="020B0502040204020203" pitchFamily="34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33366" y="3925888"/>
            <a:ext cx="11069876" cy="1655762"/>
          </a:xfrm>
        </p:spPr>
        <p:txBody>
          <a:bodyPr>
            <a:noAutofit/>
          </a:bodyPr>
          <a:lstStyle/>
          <a:p>
            <a:r>
              <a:rPr lang="fr-FR" sz="2800" b="1" u="sng" dirty="0" smtClean="0">
                <a:solidFill>
                  <a:srgbClr val="FF0000"/>
                </a:solidFill>
                <a:latin typeface="Bahnschrift Light SemiCondensed" panose="020B0502040204020203" pitchFamily="34" charset="0"/>
              </a:rPr>
              <a:t>Communicants</a:t>
            </a:r>
            <a:r>
              <a:rPr lang="fr-FR" dirty="0" smtClean="0">
                <a:solidFill>
                  <a:srgbClr val="FF0000"/>
                </a:solidFill>
                <a:latin typeface="Bahnschrift Light SemiCondensed" panose="020B0502040204020203" pitchFamily="34" charset="0"/>
              </a:rPr>
              <a:t> </a:t>
            </a:r>
          </a:p>
          <a:p>
            <a:pPr algn="l"/>
            <a:r>
              <a:rPr lang="fr-FR" b="1" dirty="0" smtClean="0">
                <a:solidFill>
                  <a:srgbClr val="FF0000"/>
                </a:solidFill>
                <a:latin typeface="Bahnschrift Light SemiCondensed" panose="020B0502040204020203" pitchFamily="34" charset="0"/>
              </a:rPr>
              <a:t>Kossi TUGBENYO                                                             Seydou SONDO </a:t>
            </a:r>
          </a:p>
          <a:p>
            <a:pPr algn="l"/>
            <a:r>
              <a:rPr lang="fr-FR" dirty="0" smtClean="0">
                <a:solidFill>
                  <a:srgbClr val="FF0000"/>
                </a:solidFill>
                <a:latin typeface="Bahnschrift Light SemiCondensed" panose="020B0502040204020203" pitchFamily="34" charset="0"/>
              </a:rPr>
              <a:t>Doctorant en didactique des langues                Doctorant en didactique  des sciences</a:t>
            </a:r>
          </a:p>
          <a:p>
            <a:pPr algn="l"/>
            <a:r>
              <a:rPr lang="fr-FR" dirty="0" smtClean="0">
                <a:solidFill>
                  <a:srgbClr val="FF0000"/>
                </a:solidFill>
                <a:latin typeface="Bahnschrift Light SemiCondensed" panose="020B0502040204020203" pitchFamily="34" charset="0"/>
              </a:rPr>
              <a:t>Université Norbert Zongo (Burkina Faso)        Université Norbert Zongo (Burkina Faso)</a:t>
            </a:r>
          </a:p>
          <a:p>
            <a:pPr algn="l"/>
            <a:endParaRPr lang="fr-FR" dirty="0">
              <a:solidFill>
                <a:srgbClr val="FF0000"/>
              </a:solidFill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75134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09011" y="1245779"/>
            <a:ext cx="8855241" cy="56297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fr-FR" dirty="0" smtClean="0">
                <a:latin typeface="Gill Sans MT" panose="020B0502020104020203" pitchFamily="34" charset="0"/>
              </a:rPr>
              <a:t>PLAN DE PRÉSENTATION </a:t>
            </a:r>
            <a:endParaRPr lang="fr-FR" dirty="0">
              <a:latin typeface="Gill Sans MT" panose="020B0502020104020203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631413" y="2245510"/>
            <a:ext cx="8394903" cy="293190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fr-FR" sz="2400" dirty="0" smtClean="0">
                <a:latin typeface="Gill Sans MT" panose="020B0502020104020203" pitchFamily="34" charset="0"/>
              </a:rPr>
              <a:t>Introduction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fr-FR" sz="2400" dirty="0" smtClean="0">
                <a:latin typeface="Gill Sans MT" panose="020B0502020104020203" pitchFamily="34" charset="0"/>
              </a:rPr>
              <a:t>Méthodologie de la recherche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fr-FR" sz="2400" dirty="0" smtClean="0">
                <a:latin typeface="Gill Sans MT" panose="020B0502020104020203" pitchFamily="34" charset="0"/>
              </a:rPr>
              <a:t>Résultats de la recherche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fr-FR" sz="2400" dirty="0" smtClean="0">
                <a:latin typeface="Gill Sans MT" panose="020B0502020104020203" pitchFamily="34" charset="0"/>
              </a:rPr>
              <a:t>Discussion des résultats  </a:t>
            </a:r>
            <a:endParaRPr lang="fr-FR" sz="2400" dirty="0">
              <a:latin typeface="Gill Sans MT" panose="020B0502020104020203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fr-FR" sz="2400" dirty="0" smtClean="0">
                <a:latin typeface="Gill Sans MT" panose="020B0502020104020203" pitchFamily="34" charset="0"/>
              </a:rPr>
              <a:t>Conclusion </a:t>
            </a:r>
            <a:endParaRPr lang="fr-FR" sz="2400" dirty="0">
              <a:latin typeface="Gill Sans MT" panose="020B0502020104020203" pitchFamily="34" charset="0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3F742-47CA-4662-94EF-2CDA0CD9E265}" type="datetime1">
              <a:rPr lang="fr-FR" smtClean="0"/>
              <a:t>10/03/2025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698DB-05AF-4368-B594-F1A3B41930E4}" type="slidenum">
              <a:rPr lang="fr-FR" sz="2000" b="1" smtClean="0">
                <a:latin typeface="Gill Sans MT" panose="020B0502020104020203" pitchFamily="34" charset="0"/>
              </a:rPr>
              <a:t>3</a:t>
            </a:fld>
            <a:endParaRPr lang="fr-FR" sz="2000" b="1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7323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03158" y="1039157"/>
            <a:ext cx="9705474" cy="607081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fr-FR" sz="4000" dirty="0" smtClean="0">
                <a:latin typeface="Gill Sans MT" panose="020B0502020104020203" pitchFamily="34" charset="0"/>
              </a:rPr>
              <a:t>INTRODUCTION </a:t>
            </a:r>
            <a:endParaRPr lang="fr-FR" sz="4000" dirty="0">
              <a:latin typeface="Gill Sans MT" panose="020B0502020104020203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91319" y="1825625"/>
            <a:ext cx="10862481" cy="4351338"/>
          </a:xfrm>
        </p:spPr>
        <p:txBody>
          <a:bodyPr>
            <a:noAutofit/>
          </a:bodyPr>
          <a:lstStyle/>
          <a:p>
            <a:pPr algn="just"/>
            <a:r>
              <a:rPr lang="fr-FR" sz="2400" b="1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Apparition de l’approche par les compétences dans le monde </a:t>
            </a:r>
          </a:p>
          <a:p>
            <a:pPr marL="0" indent="0" algn="just">
              <a:buNone/>
            </a:pPr>
            <a:r>
              <a:rPr lang="fr-FR" sz="2400" dirty="0" smtClean="0">
                <a:latin typeface="Gill Sans MT" panose="020B0502020104020203" pitchFamily="34" charset="0"/>
              </a:rPr>
              <a:t>Définition du concept « compétence » Perrenoud (1999</a:t>
            </a:r>
            <a:r>
              <a:rPr lang="fr-FR" sz="2400" dirty="0" smtClean="0">
                <a:latin typeface="Gill Sans MT" panose="020B0502020104020203" pitchFamily="34" charset="0"/>
              </a:rPr>
              <a:t>) ; </a:t>
            </a:r>
            <a:r>
              <a:rPr lang="fr-FR" sz="2400" dirty="0" smtClean="0">
                <a:latin typeface="Gill Sans MT" panose="020B0502020104020203" pitchFamily="34" charset="0"/>
              </a:rPr>
              <a:t>Le Boterf (1996) </a:t>
            </a:r>
            <a:r>
              <a:rPr lang="fr-FR" sz="2400" dirty="0" smtClean="0">
                <a:latin typeface="Gill Sans MT" panose="020B0502020104020203" pitchFamily="34" charset="0"/>
              </a:rPr>
              <a:t>; Tardif </a:t>
            </a:r>
            <a:r>
              <a:rPr lang="fr-FR" sz="2400" dirty="0" smtClean="0">
                <a:latin typeface="Gill Sans MT" panose="020B0502020104020203" pitchFamily="34" charset="0"/>
              </a:rPr>
              <a:t>(2006) ; Hirtt (2009</a:t>
            </a:r>
            <a:r>
              <a:rPr lang="fr-FR" sz="2400" dirty="0" smtClean="0">
                <a:latin typeface="Gill Sans MT" panose="020B0502020104020203" pitchFamily="34" charset="0"/>
              </a:rPr>
              <a:t>) ; </a:t>
            </a:r>
            <a:r>
              <a:rPr lang="fr-FR" sz="2400" dirty="0" smtClean="0">
                <a:latin typeface="Gill Sans MT" panose="020B0502020104020203" pitchFamily="34" charset="0"/>
              </a:rPr>
              <a:t>Romainville (1996)</a:t>
            </a:r>
          </a:p>
          <a:p>
            <a:pPr algn="just"/>
            <a:r>
              <a:rPr lang="fr-FR" sz="2400" b="1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Avènement de l’APC en Afrique </a:t>
            </a:r>
          </a:p>
          <a:p>
            <a:pPr algn="just"/>
            <a:r>
              <a:rPr lang="fr-FR" sz="2400" b="1" dirty="0">
                <a:solidFill>
                  <a:srgbClr val="FF0000"/>
                </a:solidFill>
                <a:latin typeface="Gill Sans MT" panose="020B0502020104020203" pitchFamily="34" charset="0"/>
              </a:rPr>
              <a:t>A</a:t>
            </a:r>
            <a:r>
              <a:rPr lang="fr-FR" sz="2400" b="1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pproche par les compétences au Togo  </a:t>
            </a:r>
          </a:p>
          <a:p>
            <a:pPr algn="just"/>
            <a:r>
              <a:rPr lang="fr-FR" sz="2400" dirty="0" smtClean="0">
                <a:latin typeface="Gill Sans MT" panose="020B0502020104020203" pitchFamily="34" charset="0"/>
              </a:rPr>
              <a:t>Fondements théoriques de l’APC (socioconstructivisme)  </a:t>
            </a:r>
            <a:endParaRPr lang="fr-FR" sz="2400" dirty="0">
              <a:latin typeface="Gill Sans MT" panose="020B0502020104020203" pitchFamily="34" charset="0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7F81E-D7F5-44E4-8542-8719B2EA6FE0}" type="datetime1">
              <a:rPr lang="fr-FR" smtClean="0"/>
              <a:t>10/03/2025</a:t>
            </a:fld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698DB-05AF-4368-B594-F1A3B41930E4}" type="slidenum">
              <a:rPr lang="fr-FR" sz="2000" b="1" smtClean="0">
                <a:latin typeface="Gill Sans MT" panose="020B0502020104020203" pitchFamily="34" charset="0"/>
              </a:rPr>
              <a:t>4</a:t>
            </a:fld>
            <a:endParaRPr lang="fr-FR" sz="2000" b="1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36556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47502" y="1397814"/>
            <a:ext cx="8919411" cy="562826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fr-FR" sz="4000" dirty="0" smtClean="0">
                <a:latin typeface="Gill Sans MT" panose="020B0502020104020203" pitchFamily="34" charset="0"/>
              </a:rPr>
              <a:t>INTRODUCTION </a:t>
            </a:r>
            <a:endParaRPr lang="fr-FR" sz="4000" dirty="0">
              <a:latin typeface="Gill Sans MT" panose="020B0502020104020203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93183" y="2338140"/>
            <a:ext cx="10725150" cy="326321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fr-FR" sz="2400" b="1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Difficultés de la mise  en application de l’APC </a:t>
            </a:r>
            <a:r>
              <a:rPr lang="fr-FR" sz="2400" dirty="0" smtClean="0">
                <a:latin typeface="Gill Sans MT" panose="020B0502020104020203" pitchFamily="34" charset="0"/>
              </a:rPr>
              <a:t>:  </a:t>
            </a:r>
          </a:p>
          <a:p>
            <a:r>
              <a:rPr lang="fr-FR" sz="2400" dirty="0" smtClean="0">
                <a:latin typeface="Gill Sans MT" panose="020B0502020104020203" pitchFamily="34" charset="0"/>
              </a:rPr>
              <a:t> Méconnaissance de l’APC en Algérie (Hassan, 2013) </a:t>
            </a:r>
          </a:p>
          <a:p>
            <a:r>
              <a:rPr lang="fr-FR" sz="2400" dirty="0" smtClean="0">
                <a:latin typeface="Gill Sans MT" panose="020B0502020104020203" pitchFamily="34" charset="0"/>
              </a:rPr>
              <a:t>Insuffisance de formation des enseignants</a:t>
            </a:r>
            <a:r>
              <a:rPr lang="fr-FR" sz="2400" dirty="0">
                <a:latin typeface="Gill Sans MT" panose="020B0502020104020203" pitchFamily="34" charset="0"/>
              </a:rPr>
              <a:t>;</a:t>
            </a:r>
            <a:endParaRPr lang="fr-FR" sz="2400" dirty="0" smtClean="0">
              <a:latin typeface="Gill Sans MT" panose="020B0502020104020203" pitchFamily="34" charset="0"/>
            </a:endParaRPr>
          </a:p>
          <a:p>
            <a:r>
              <a:rPr lang="fr-FR" sz="2400" dirty="0" smtClean="0">
                <a:latin typeface="Gill Sans MT" panose="020B0502020104020203" pitchFamily="34" charset="0"/>
              </a:rPr>
              <a:t>Déficit de matériels </a:t>
            </a:r>
            <a:r>
              <a:rPr lang="fr-FR" sz="2400" dirty="0" smtClean="0">
                <a:latin typeface="Gill Sans MT" panose="020B0502020104020203" pitchFamily="34" charset="0"/>
              </a:rPr>
              <a:t>didactiques ; </a:t>
            </a:r>
            <a:r>
              <a:rPr lang="fr-FR" sz="2400" dirty="0">
                <a:latin typeface="Gill Sans MT" panose="020B0502020104020203" pitchFamily="34" charset="0"/>
              </a:rPr>
              <a:t>e</a:t>
            </a:r>
            <a:r>
              <a:rPr lang="fr-FR" sz="2400" dirty="0" smtClean="0">
                <a:latin typeface="Gill Sans MT" panose="020B0502020104020203" pitchFamily="34" charset="0"/>
              </a:rPr>
              <a:t>ffectifs pléthoriques dans les salles de classe (Thiam </a:t>
            </a:r>
            <a:r>
              <a:rPr lang="fr-FR" sz="2400" dirty="0">
                <a:latin typeface="Gill Sans MT" panose="020B0502020104020203" pitchFamily="34" charset="0"/>
              </a:rPr>
              <a:t>et </a:t>
            </a:r>
            <a:r>
              <a:rPr lang="fr-FR" sz="2400" dirty="0" smtClean="0">
                <a:latin typeface="Gill Sans MT" panose="020B0502020104020203" pitchFamily="34" charset="0"/>
              </a:rPr>
              <a:t>Chnane-Davin, </a:t>
            </a:r>
            <a:r>
              <a:rPr lang="fr-FR" sz="2400" dirty="0" smtClean="0">
                <a:latin typeface="Gill Sans MT" panose="020B0502020104020203" pitchFamily="34" charset="0"/>
              </a:rPr>
              <a:t>2017 ;  Abouh</a:t>
            </a:r>
            <a:r>
              <a:rPr lang="fr-FR" sz="2400" dirty="0" smtClean="0">
                <a:latin typeface="Gill Sans MT" panose="020B0502020104020203" pitchFamily="34" charset="0"/>
              </a:rPr>
              <a:t>, 2019), </a:t>
            </a:r>
          </a:p>
          <a:p>
            <a:endParaRPr lang="fr-FR" sz="2400" dirty="0">
              <a:latin typeface="Gill Sans MT" panose="020B0502020104020203" pitchFamily="34" charset="0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F4F6D-3CDA-4C27-830A-08C82BF5882A}" type="datetime1">
              <a:rPr lang="fr-FR" smtClean="0"/>
              <a:t>10/03/2025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698DB-05AF-4368-B594-F1A3B41930E4}" type="slidenum">
              <a:rPr lang="fr-FR" sz="2000" b="1" smtClean="0">
                <a:latin typeface="Gill Sans MT" panose="020B0502020104020203" pitchFamily="34" charset="0"/>
              </a:rPr>
              <a:t>5</a:t>
            </a:fld>
            <a:endParaRPr lang="fr-FR" sz="2000" b="1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8686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11705" y="913848"/>
            <a:ext cx="9111916" cy="570395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fr-FR" sz="4000" dirty="0" smtClean="0">
                <a:latin typeface="Gill Sans MT" panose="020B0502020104020203" pitchFamily="34" charset="0"/>
              </a:rPr>
              <a:t>INTRODUCTION </a:t>
            </a:r>
            <a:endParaRPr lang="fr-FR" sz="4000" dirty="0">
              <a:latin typeface="Gill Sans MT" panose="020B0502020104020203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09433" y="1825625"/>
            <a:ext cx="11354937" cy="4351338"/>
          </a:xfrm>
        </p:spPr>
        <p:txBody>
          <a:bodyPr>
            <a:normAutofit/>
          </a:bodyPr>
          <a:lstStyle/>
          <a:p>
            <a:r>
              <a:rPr lang="fr-FR" sz="2400" dirty="0" smtClean="0">
                <a:latin typeface="Gill Sans MT" panose="020B0502020104020203" pitchFamily="34" charset="0"/>
              </a:rPr>
              <a:t>Ecart </a:t>
            </a:r>
            <a:r>
              <a:rPr lang="fr-FR" sz="2400" dirty="0">
                <a:latin typeface="Gill Sans MT" panose="020B0502020104020203" pitchFamily="34" charset="0"/>
              </a:rPr>
              <a:t>significatif entre les compétences existantes des enseignants et les exigences de </a:t>
            </a:r>
            <a:r>
              <a:rPr lang="fr-FR" sz="2400" dirty="0" smtClean="0">
                <a:latin typeface="Gill Sans MT" panose="020B0502020104020203" pitchFamily="34" charset="0"/>
              </a:rPr>
              <a:t>l’APC </a:t>
            </a:r>
            <a:r>
              <a:rPr lang="fr-FR" sz="2400" dirty="0" smtClean="0">
                <a:latin typeface="Gill Sans MT" panose="020B0502020104020203" pitchFamily="34" charset="0"/>
              </a:rPr>
              <a:t>(Faye </a:t>
            </a:r>
            <a:r>
              <a:rPr lang="fr-FR" sz="2400" dirty="0">
                <a:latin typeface="Gill Sans MT" panose="020B0502020104020203" pitchFamily="34" charset="0"/>
              </a:rPr>
              <a:t>et </a:t>
            </a:r>
            <a:r>
              <a:rPr lang="fr-FR" sz="2400" dirty="0" smtClean="0">
                <a:latin typeface="Gill Sans MT" panose="020B0502020104020203" pitchFamily="34" charset="0"/>
              </a:rPr>
              <a:t>Diagne, 2024</a:t>
            </a:r>
            <a:r>
              <a:rPr lang="fr-FR" sz="2400" dirty="0" smtClean="0">
                <a:latin typeface="Gill Sans MT" panose="020B0502020104020203" pitchFamily="34" charset="0"/>
              </a:rPr>
              <a:t>)</a:t>
            </a:r>
            <a:r>
              <a:rPr lang="fr-FR" sz="2400" dirty="0">
                <a:latin typeface="Gill Sans MT" panose="020B0502020104020203" pitchFamily="34" charset="0"/>
              </a:rPr>
              <a:t> </a:t>
            </a:r>
            <a:endParaRPr lang="fr-FR" sz="2400" dirty="0" smtClean="0">
              <a:latin typeface="Gill Sans MT" panose="020B0502020104020203" pitchFamily="34" charset="0"/>
            </a:endParaRPr>
          </a:p>
          <a:p>
            <a:pPr marL="0" indent="0">
              <a:buNone/>
            </a:pPr>
            <a:r>
              <a:rPr lang="fr-FR" sz="2400" dirty="0" smtClean="0">
                <a:latin typeface="Gill Sans MT" panose="020B0502020104020203" pitchFamily="34" charset="0"/>
              </a:rPr>
              <a:t>                   </a:t>
            </a:r>
            <a:r>
              <a:rPr lang="fr-FR" sz="240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Mauvaise </a:t>
            </a:r>
            <a:r>
              <a:rPr lang="fr-FR" sz="2400" dirty="0">
                <a:solidFill>
                  <a:srgbClr val="FF0000"/>
                </a:solidFill>
                <a:latin typeface="Gill Sans MT" panose="020B0502020104020203" pitchFamily="34" charset="0"/>
              </a:rPr>
              <a:t>application de l’APC au Bénin </a:t>
            </a:r>
            <a:r>
              <a:rPr lang="fr-FR" sz="2400" dirty="0">
                <a:latin typeface="Gill Sans MT" panose="020B0502020104020203" pitchFamily="34" charset="0"/>
              </a:rPr>
              <a:t>(Dhabho, 2023</a:t>
            </a:r>
            <a:r>
              <a:rPr lang="fr-FR" sz="2400" dirty="0" smtClean="0">
                <a:latin typeface="Gill Sans MT" panose="020B0502020104020203" pitchFamily="34" charset="0"/>
              </a:rPr>
              <a:t>)</a:t>
            </a:r>
          </a:p>
          <a:p>
            <a:pPr algn="just"/>
            <a:r>
              <a:rPr lang="fr-FR" sz="2400" b="1" dirty="0">
                <a:solidFill>
                  <a:srgbClr val="FF0000"/>
                </a:solidFill>
                <a:latin typeface="Gill Sans MT" panose="020B0502020104020203" pitchFamily="34" charset="0"/>
              </a:rPr>
              <a:t>Objectif</a:t>
            </a:r>
            <a:r>
              <a:rPr lang="fr-FR" sz="2400" dirty="0">
                <a:latin typeface="Gill Sans MT" panose="020B0502020104020203" pitchFamily="34" charset="0"/>
              </a:rPr>
              <a:t>: </a:t>
            </a:r>
          </a:p>
          <a:p>
            <a:pPr marL="0" indent="0" algn="just">
              <a:buNone/>
            </a:pPr>
            <a:r>
              <a:rPr lang="fr-FR" sz="2400" dirty="0">
                <a:latin typeface="Gill Sans MT" panose="020B0502020104020203" pitchFamily="34" charset="0"/>
              </a:rPr>
              <a:t>Identifier les difficultés inhérentes à la mise en application effective de </a:t>
            </a:r>
            <a:r>
              <a:rPr lang="fr-FR" sz="2400" dirty="0" smtClean="0">
                <a:latin typeface="Gill Sans MT" panose="020B0502020104020203" pitchFamily="34" charset="0"/>
              </a:rPr>
              <a:t>l’APC dans </a:t>
            </a:r>
            <a:r>
              <a:rPr lang="fr-FR" sz="2400" dirty="0">
                <a:latin typeface="Gill Sans MT" panose="020B0502020104020203" pitchFamily="34" charset="0"/>
              </a:rPr>
              <a:t>l’enseignement secondaire au Togo. </a:t>
            </a:r>
            <a:endParaRPr lang="fr-FR" sz="2400" dirty="0" smtClean="0">
              <a:latin typeface="Gill Sans MT" panose="020B0502020104020203" pitchFamily="34" charset="0"/>
            </a:endParaRPr>
          </a:p>
          <a:p>
            <a:pPr algn="just"/>
            <a:r>
              <a:rPr lang="fr-FR" sz="2400" b="1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Hypothèses</a:t>
            </a:r>
            <a:endParaRPr lang="fr-FR" sz="2400" b="1" dirty="0">
              <a:solidFill>
                <a:srgbClr val="FF0000"/>
              </a:solidFill>
              <a:latin typeface="Gill Sans MT" panose="020B0502020104020203" pitchFamily="34" charset="0"/>
            </a:endParaRPr>
          </a:p>
          <a:p>
            <a:pPr marL="0" indent="0" algn="just">
              <a:buNone/>
            </a:pPr>
            <a:r>
              <a:rPr lang="fr-FR" sz="2400" dirty="0" smtClean="0">
                <a:latin typeface="Gill Sans MT" panose="020B0502020104020203" pitchFamily="34" charset="0"/>
              </a:rPr>
              <a:t>Les </a:t>
            </a:r>
            <a:r>
              <a:rPr lang="fr-FR" sz="2400" dirty="0">
                <a:latin typeface="Gill Sans MT" panose="020B0502020104020203" pitchFamily="34" charset="0"/>
              </a:rPr>
              <a:t>mauvaises conditions d’enseignement (insuffisance de formation des enseignants</a:t>
            </a:r>
            <a:r>
              <a:rPr lang="fr-FR" sz="2400" dirty="0" smtClean="0">
                <a:latin typeface="Gill Sans MT" panose="020B0502020104020203" pitchFamily="34" charset="0"/>
              </a:rPr>
              <a:t>, </a:t>
            </a:r>
            <a:r>
              <a:rPr lang="fr-FR" sz="2400" dirty="0">
                <a:latin typeface="Gill Sans MT" panose="020B0502020104020203" pitchFamily="34" charset="0"/>
              </a:rPr>
              <a:t>déficit de matériels didactiques et </a:t>
            </a:r>
            <a:r>
              <a:rPr lang="fr-FR" sz="2400" dirty="0" smtClean="0">
                <a:latin typeface="Gill Sans MT" panose="020B0502020104020203" pitchFamily="34" charset="0"/>
              </a:rPr>
              <a:t>effectif </a:t>
            </a:r>
            <a:r>
              <a:rPr lang="fr-FR" sz="2400" dirty="0">
                <a:latin typeface="Gill Sans MT" panose="020B0502020104020203" pitchFamily="34" charset="0"/>
              </a:rPr>
              <a:t>pléthorique) expliquent la mise en application biaisée de l’APC dans l’enseignement secondaire au Togo. </a:t>
            </a:r>
          </a:p>
          <a:p>
            <a:pPr marL="0" indent="0" algn="just">
              <a:buNone/>
            </a:pPr>
            <a:endParaRPr lang="fr-FR" sz="2400" dirty="0">
              <a:latin typeface="Gill Sans MT" panose="020B0502020104020203" pitchFamily="34" charset="0"/>
            </a:endParaRPr>
          </a:p>
          <a:p>
            <a:pPr marL="0" indent="0">
              <a:buNone/>
            </a:pPr>
            <a:endParaRPr lang="fr-FR" sz="2400" dirty="0">
              <a:latin typeface="Gill Sans MT" panose="020B0502020104020203" pitchFamily="34" charset="0"/>
            </a:endParaRPr>
          </a:p>
          <a:p>
            <a:pPr marL="0" indent="0">
              <a:buNone/>
            </a:pPr>
            <a:endParaRPr lang="fr-FR" sz="2400" dirty="0">
              <a:latin typeface="Gill Sans MT" panose="020B0502020104020203" pitchFamily="34" charset="0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431F8-B9AA-46EB-A7D5-013DD6A6A6AA}" type="datetime1">
              <a:rPr lang="fr-FR" smtClean="0"/>
              <a:t>10/03/2025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698DB-05AF-4368-B594-F1A3B41930E4}" type="slidenum">
              <a:rPr lang="fr-FR" sz="2000" b="1" smtClean="0">
                <a:latin typeface="Gill Sans MT" panose="020B0502020104020203" pitchFamily="34" charset="0"/>
              </a:rPr>
              <a:t>6</a:t>
            </a:fld>
            <a:endParaRPr lang="fr-FR" sz="2000" b="1" dirty="0">
              <a:latin typeface="Gill Sans MT" panose="020B0502020104020203" pitchFamily="34" charset="0"/>
            </a:endParaRPr>
          </a:p>
        </p:txBody>
      </p:sp>
      <p:sp>
        <p:nvSpPr>
          <p:cNvPr id="6" name="Flèche droite 5"/>
          <p:cNvSpPr/>
          <p:nvPr/>
        </p:nvSpPr>
        <p:spPr>
          <a:xfrm>
            <a:off x="666749" y="2568438"/>
            <a:ext cx="1229139" cy="477078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17755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7538" y="1832382"/>
            <a:ext cx="9881936" cy="526383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fr-FR" sz="4000" dirty="0" smtClean="0">
                <a:latin typeface="Gill Sans MT" panose="020B0502020104020203" pitchFamily="34" charset="0"/>
              </a:rPr>
              <a:t>MÉTHODOLOGIE DE LA RECHERCHE </a:t>
            </a:r>
            <a:endParaRPr lang="fr-FR" sz="4000" dirty="0">
              <a:latin typeface="Gill Sans MT" panose="020B0502020104020203" pitchFamily="34" charset="0"/>
            </a:endParaRP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4054908"/>
              </p:ext>
            </p:extLst>
          </p:nvPr>
        </p:nvGraphicFramePr>
        <p:xfrm>
          <a:off x="1347538" y="3035376"/>
          <a:ext cx="10006262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83492">
                  <a:extLst>
                    <a:ext uri="{9D8B030D-6E8A-4147-A177-3AD203B41FA5}">
                      <a16:colId xmlns:a16="http://schemas.microsoft.com/office/drawing/2014/main" val="2730867995"/>
                    </a:ext>
                  </a:extLst>
                </a:gridCol>
                <a:gridCol w="6722770">
                  <a:extLst>
                    <a:ext uri="{9D8B030D-6E8A-4147-A177-3AD203B41FA5}">
                      <a16:colId xmlns:a16="http://schemas.microsoft.com/office/drawing/2014/main" val="32569207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2400" b="0" dirty="0" smtClean="0">
                          <a:latin typeface="Gill Sans MT" panose="020B0502020104020203" pitchFamily="34" charset="0"/>
                        </a:rPr>
                        <a:t>Questionnaire </a:t>
                      </a:r>
                      <a:endParaRPr lang="fr-FR" sz="2400" b="0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b="0" dirty="0" smtClean="0">
                          <a:latin typeface="Gill Sans MT" panose="020B0502020104020203" pitchFamily="34" charset="0"/>
                        </a:rPr>
                        <a:t>53 enseignants  (collège et lycée)  </a:t>
                      </a:r>
                      <a:endParaRPr lang="fr-FR" sz="2400" b="0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1542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400" b="0" dirty="0" smtClean="0">
                          <a:latin typeface="Gill Sans MT" panose="020B0502020104020203" pitchFamily="34" charset="0"/>
                        </a:rPr>
                        <a:t>Guide d’entretien </a:t>
                      </a:r>
                      <a:endParaRPr lang="fr-FR" sz="2400" b="0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latin typeface="Gill Sans MT" panose="020B0502020104020203" pitchFamily="34" charset="0"/>
                        </a:rPr>
                        <a:t>7 enseignants </a:t>
                      </a:r>
                      <a:r>
                        <a:rPr lang="fr-FR" sz="2400" b="0" dirty="0" smtClean="0">
                          <a:latin typeface="Gill Sans MT" panose="020B0502020104020203" pitchFamily="34" charset="0"/>
                        </a:rPr>
                        <a:t>QDA </a:t>
                      </a:r>
                      <a:r>
                        <a:rPr lang="fr-FR" sz="2400" b="0" dirty="0" smtClean="0">
                          <a:latin typeface="Gill Sans MT" panose="020B0502020104020203" pitchFamily="34" charset="0"/>
                        </a:rPr>
                        <a:t>Miner </a:t>
                      </a:r>
                      <a:endParaRPr lang="fr-FR" sz="2400" b="0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2547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400" b="1" dirty="0" smtClean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Total </a:t>
                      </a:r>
                      <a:endParaRPr lang="fr-FR" sz="2400" b="1" dirty="0">
                        <a:solidFill>
                          <a:srgbClr val="FF0000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60 enseignants </a:t>
                      </a:r>
                      <a:endParaRPr lang="fr-FR" sz="2400" b="1" dirty="0">
                        <a:solidFill>
                          <a:srgbClr val="FF0000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642203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2279176" y="2382320"/>
            <a:ext cx="814819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ctr">
              <a:lnSpc>
                <a:spcPct val="150000"/>
              </a:lnSpc>
              <a:spcAft>
                <a:spcPts val="0"/>
              </a:spcAft>
            </a:pPr>
            <a:r>
              <a:rPr lang="fr-FR" sz="2800" b="1" dirty="0">
                <a:latin typeface="Gill Sans MT" panose="020B05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Outils de collecte des </a:t>
            </a:r>
            <a:r>
              <a:rPr lang="fr-FR" sz="2800" b="1" dirty="0" smtClean="0">
                <a:latin typeface="Gill Sans MT" panose="020B05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données et analyse  </a:t>
            </a:r>
            <a:endParaRPr lang="fr-FR" sz="2400" b="1" dirty="0">
              <a:effectLst/>
              <a:latin typeface="Gill Sans MT" panose="020B05020201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BD97B-3912-44B5-B509-247BABD0A09C}" type="datetime1">
              <a:rPr lang="fr-FR" smtClean="0"/>
              <a:t>10/03/2025</a:t>
            </a:fld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698DB-05AF-4368-B594-F1A3B41930E4}" type="slidenum">
              <a:rPr lang="fr-FR" sz="2000" b="1" smtClean="0">
                <a:latin typeface="Gill Sans MT" panose="020B0502020104020203" pitchFamily="34" charset="0"/>
              </a:rPr>
              <a:t>7</a:t>
            </a:fld>
            <a:endParaRPr lang="fr-FR" sz="2000" b="1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59212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04211" y="1269984"/>
            <a:ext cx="9272336" cy="533031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fr-FR" sz="4000" dirty="0" smtClean="0">
                <a:latin typeface="Gill Sans MT" panose="020B0502020104020203" pitchFamily="34" charset="0"/>
              </a:rPr>
              <a:t>RÉSULTATS DE LA RECHERCHE </a:t>
            </a:r>
            <a:endParaRPr lang="fr-FR" sz="4000" dirty="0">
              <a:latin typeface="Gill Sans MT" panose="020B0502020104020203" pitchFamily="34" charset="0"/>
            </a:endParaRPr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2852370"/>
              </p:ext>
            </p:extLst>
          </p:nvPr>
        </p:nvGraphicFramePr>
        <p:xfrm>
          <a:off x="150126" y="2270025"/>
          <a:ext cx="11688949" cy="3352800"/>
        </p:xfrm>
        <a:graphic>
          <a:graphicData uri="http://schemas.openxmlformats.org/drawingml/2006/table">
            <a:tbl>
              <a:tblPr firstRow="1" firstCol="1" bandRow="1">
                <a:tableStyleId>{5FD0F851-EC5A-4D38-B0AD-8093EC10F338}</a:tableStyleId>
              </a:tblPr>
              <a:tblGrid>
                <a:gridCol w="2784143">
                  <a:extLst>
                    <a:ext uri="{9D8B030D-6E8A-4147-A177-3AD203B41FA5}">
                      <a16:colId xmlns:a16="http://schemas.microsoft.com/office/drawing/2014/main" val="628142847"/>
                    </a:ext>
                  </a:extLst>
                </a:gridCol>
                <a:gridCol w="1665027">
                  <a:extLst>
                    <a:ext uri="{9D8B030D-6E8A-4147-A177-3AD203B41FA5}">
                      <a16:colId xmlns:a16="http://schemas.microsoft.com/office/drawing/2014/main" val="2070502222"/>
                    </a:ext>
                  </a:extLst>
                </a:gridCol>
                <a:gridCol w="1733265">
                  <a:extLst>
                    <a:ext uri="{9D8B030D-6E8A-4147-A177-3AD203B41FA5}">
                      <a16:colId xmlns:a16="http://schemas.microsoft.com/office/drawing/2014/main" val="2047897423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162770977"/>
                    </a:ext>
                  </a:extLst>
                </a:gridCol>
                <a:gridCol w="1608282">
                  <a:extLst>
                    <a:ext uri="{9D8B030D-6E8A-4147-A177-3AD203B41FA5}">
                      <a16:colId xmlns:a16="http://schemas.microsoft.com/office/drawing/2014/main" val="3001941190"/>
                    </a:ext>
                  </a:extLst>
                </a:gridCol>
                <a:gridCol w="2069432">
                  <a:extLst>
                    <a:ext uri="{9D8B030D-6E8A-4147-A177-3AD203B41FA5}">
                      <a16:colId xmlns:a16="http://schemas.microsoft.com/office/drawing/2014/main" val="3530833967"/>
                    </a:ext>
                  </a:extLst>
                </a:gridCol>
              </a:tblGrid>
              <a:tr h="134112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2400" cap="all" dirty="0">
                          <a:effectLst/>
                          <a:latin typeface="Gill Sans MT" panose="020B0502020104020203" pitchFamily="34" charset="0"/>
                        </a:rPr>
                        <a:t> </a:t>
                      </a:r>
                      <a:endParaRPr lang="fr-FR" sz="2400" b="0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2400" cap="all" dirty="0">
                          <a:effectLst/>
                          <a:latin typeface="Gill Sans MT" panose="020B0502020104020203" pitchFamily="34" charset="0"/>
                        </a:rPr>
                        <a:t>B</a:t>
                      </a:r>
                      <a:r>
                        <a:rPr lang="fr-FR" sz="2400" dirty="0">
                          <a:effectLst/>
                          <a:latin typeface="Gill Sans MT" panose="020B0502020104020203" pitchFamily="34" charset="0"/>
                        </a:rPr>
                        <a:t>ac</a:t>
                      </a:r>
                      <a:endParaRPr lang="fr-FR" sz="2400" b="0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2400" cap="all" dirty="0">
                          <a:effectLst/>
                          <a:latin typeface="Gill Sans MT" panose="020B0502020104020203" pitchFamily="34" charset="0"/>
                        </a:rPr>
                        <a:t>L</a:t>
                      </a:r>
                      <a:r>
                        <a:rPr lang="fr-FR" sz="2400" dirty="0">
                          <a:effectLst/>
                          <a:latin typeface="Gill Sans MT" panose="020B0502020104020203" pitchFamily="34" charset="0"/>
                        </a:rPr>
                        <a:t>icence </a:t>
                      </a:r>
                      <a:endParaRPr lang="fr-FR" sz="2400" b="0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2400" cap="all" dirty="0">
                          <a:effectLst/>
                          <a:latin typeface="Gill Sans MT" panose="020B0502020104020203" pitchFamily="34" charset="0"/>
                        </a:rPr>
                        <a:t>M</a:t>
                      </a:r>
                      <a:r>
                        <a:rPr lang="fr-FR" sz="2400" dirty="0">
                          <a:effectLst/>
                          <a:latin typeface="Gill Sans MT" panose="020B0502020104020203" pitchFamily="34" charset="0"/>
                        </a:rPr>
                        <a:t>aitrise</a:t>
                      </a:r>
                      <a:r>
                        <a:rPr lang="fr-FR" sz="2400" cap="all" dirty="0">
                          <a:effectLst/>
                          <a:latin typeface="Gill Sans MT" panose="020B0502020104020203" pitchFamily="34" charset="0"/>
                        </a:rPr>
                        <a:t> </a:t>
                      </a:r>
                      <a:endParaRPr lang="fr-FR" sz="2400" b="0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2400" cap="all" dirty="0">
                          <a:effectLst/>
                          <a:latin typeface="Gill Sans MT" panose="020B0502020104020203" pitchFamily="34" charset="0"/>
                        </a:rPr>
                        <a:t>M</a:t>
                      </a:r>
                      <a:r>
                        <a:rPr lang="fr-FR" sz="2400" dirty="0">
                          <a:effectLst/>
                          <a:latin typeface="Gill Sans MT" panose="020B0502020104020203" pitchFamily="34" charset="0"/>
                        </a:rPr>
                        <a:t>aster </a:t>
                      </a:r>
                      <a:endParaRPr lang="fr-FR" sz="2400" b="0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2400" cap="all" dirty="0">
                          <a:effectLst/>
                          <a:latin typeface="Gill Sans MT" panose="020B0502020104020203" pitchFamily="34" charset="0"/>
                        </a:rPr>
                        <a:t>D</a:t>
                      </a:r>
                      <a:r>
                        <a:rPr lang="fr-FR" sz="2400" dirty="0">
                          <a:effectLst/>
                          <a:latin typeface="Gill Sans MT" panose="020B0502020104020203" pitchFamily="34" charset="0"/>
                        </a:rPr>
                        <a:t>octorat</a:t>
                      </a:r>
                      <a:endParaRPr lang="fr-FR" sz="2400" b="0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73551274"/>
                  </a:ext>
                </a:extLst>
              </a:tr>
              <a:tr h="201167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2400" cap="all" dirty="0">
                          <a:effectLst/>
                          <a:latin typeface="Gill Sans MT" panose="020B0502020104020203" pitchFamily="34" charset="0"/>
                        </a:rPr>
                        <a:t>N</a:t>
                      </a:r>
                      <a:r>
                        <a:rPr lang="fr-FR" sz="2400" dirty="0">
                          <a:effectLst/>
                          <a:latin typeface="Gill Sans MT" panose="020B0502020104020203" pitchFamily="34" charset="0"/>
                        </a:rPr>
                        <a:t>bre d’enquête</a:t>
                      </a:r>
                      <a:r>
                        <a:rPr lang="fr-FR" sz="2400" cap="all" dirty="0">
                          <a:effectLst/>
                          <a:latin typeface="Gill Sans MT" panose="020B0502020104020203" pitchFamily="34" charset="0"/>
                        </a:rPr>
                        <a:t> </a:t>
                      </a:r>
                      <a:endParaRPr lang="fr-FR" sz="2400" b="0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  <a:latin typeface="Gill Sans MT" panose="020B0502020104020203" pitchFamily="34" charset="0"/>
                        </a:rPr>
                        <a:t>1(1</a:t>
                      </a:r>
                      <a:r>
                        <a:rPr lang="fr-FR" sz="2400" dirty="0" smtClean="0">
                          <a:effectLst/>
                          <a:latin typeface="Gill Sans MT" panose="020B0502020104020203" pitchFamily="34" charset="0"/>
                        </a:rPr>
                        <a:t>,</a:t>
                      </a:r>
                      <a:r>
                        <a:rPr lang="fr-FR" sz="2400" baseline="0" dirty="0" smtClean="0">
                          <a:effectLst/>
                          <a:latin typeface="Gill Sans MT" panose="020B0502020104020203" pitchFamily="34" charset="0"/>
                        </a:rPr>
                        <a:t> </a:t>
                      </a:r>
                      <a:r>
                        <a:rPr lang="fr-FR" sz="2400" dirty="0" smtClean="0">
                          <a:effectLst/>
                          <a:latin typeface="Gill Sans MT" panose="020B0502020104020203" pitchFamily="34" charset="0"/>
                        </a:rPr>
                        <a:t>%)</a:t>
                      </a:r>
                      <a:endParaRPr lang="fr-FR" sz="2400" b="0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Gill Sans MT" panose="020B0502020104020203" pitchFamily="34" charset="0"/>
                        </a:rPr>
                        <a:t>42(79,2</a:t>
                      </a:r>
                      <a:r>
                        <a:rPr lang="fr-FR" sz="2400" dirty="0">
                          <a:effectLst/>
                          <a:latin typeface="Gill Sans MT" panose="020B0502020104020203" pitchFamily="34" charset="0"/>
                        </a:rPr>
                        <a:t>%)</a:t>
                      </a:r>
                      <a:endParaRPr lang="fr-FR" sz="2400" b="0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  <a:latin typeface="Gill Sans MT" panose="020B0502020104020203" pitchFamily="34" charset="0"/>
                        </a:rPr>
                        <a:t>5 (9,4%)</a:t>
                      </a:r>
                      <a:endParaRPr lang="fr-FR" sz="2400" b="0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  <a:latin typeface="Gill Sans MT" panose="020B0502020104020203" pitchFamily="34" charset="0"/>
                        </a:rPr>
                        <a:t>4 (7,5%) </a:t>
                      </a:r>
                      <a:endParaRPr lang="fr-FR" sz="2400" b="0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  <a:latin typeface="Gill Sans MT" panose="020B0502020104020203" pitchFamily="34" charset="0"/>
                        </a:rPr>
                        <a:t>1 (1,9%) </a:t>
                      </a:r>
                      <a:endParaRPr lang="fr-FR" sz="2400" b="0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94141715"/>
                  </a:ext>
                </a:extLst>
              </a:tr>
            </a:tbl>
          </a:graphicData>
        </a:graphic>
      </p:graphicFrame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8DDD5-C651-4E89-9EFB-FBABE6AED193}" type="datetime1">
              <a:rPr lang="fr-FR" smtClean="0"/>
              <a:t>10/03/2025</a:t>
            </a:fld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698DB-05AF-4368-B594-F1A3B41930E4}" type="slidenum">
              <a:rPr lang="fr-FR" sz="2000" b="1" smtClean="0">
                <a:latin typeface="Gill Sans MT" panose="020B0502020104020203" pitchFamily="34" charset="0"/>
              </a:rPr>
              <a:t>8</a:t>
            </a:fld>
            <a:endParaRPr lang="fr-FR" sz="2000" b="1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57104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87117" y="1092277"/>
            <a:ext cx="10515600" cy="566888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fr-FR" dirty="0" smtClean="0">
                <a:latin typeface="Gill Sans MT" panose="020B0502020104020203" pitchFamily="34" charset="0"/>
              </a:rPr>
              <a:t>RÉSULTATS DE LA RECHERCHE </a:t>
            </a:r>
            <a:endParaRPr lang="fr-FR" dirty="0">
              <a:latin typeface="Gill Sans MT" panose="020B0502020104020203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395662" y="1073771"/>
            <a:ext cx="9665369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marR="0" lvl="1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fr-FR" alt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1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fr-FR" altLang="fr-FR" sz="2400" b="1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1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altLang="fr-FR" sz="2400" b="1" dirty="0" smtClean="0">
                <a:latin typeface="Gill Sans MT" panose="020B05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Nombre d’enseignants ayant suivi la formation sur l’</a:t>
            </a:r>
            <a:r>
              <a:rPr kumimoji="0" lang="fr-FR" alt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ill Sans MT" panose="020B05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APC </a:t>
            </a:r>
            <a:endParaRPr kumimoji="0" lang="fr-FR" alt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ill Sans MT" panose="020B0502020104020203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anose="02050604050505020204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kumimoji="0" lang="fr-FR" alt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anose="02050604050505020204" pitchFamily="18" charset="0"/>
            </a:endParaRPr>
          </a:p>
        </p:txBody>
      </p:sp>
      <p:graphicFrame>
        <p:nvGraphicFramePr>
          <p:cNvPr id="8" name="Graphique 7"/>
          <p:cNvGraphicFramePr/>
          <p:nvPr>
            <p:extLst>
              <p:ext uri="{D42A27DB-BD31-4B8C-83A1-F6EECF244321}">
                <p14:modId xmlns:p14="http://schemas.microsoft.com/office/powerpoint/2010/main" val="1225058063"/>
              </p:ext>
            </p:extLst>
          </p:nvPr>
        </p:nvGraphicFramePr>
        <p:xfrm>
          <a:off x="1187117" y="2342148"/>
          <a:ext cx="9873914" cy="32816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5449669" y="1016943"/>
            <a:ext cx="129266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kumimoji="0" lang="fr-FR" altLang="fr-FR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</a:t>
            </a:r>
            <a:endParaRPr kumimoji="0" lang="fr-FR" alt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839454" y="5525572"/>
            <a:ext cx="75237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2800" dirty="0" smtClean="0">
                <a:latin typeface="Gill Sans MT" panose="020B05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Source</a:t>
            </a:r>
            <a:r>
              <a:rPr lang="fr-FR" altLang="fr-FR" sz="2800" dirty="0">
                <a:latin typeface="Gill Sans MT" panose="020B05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: Notre enquête, juin 2024 </a:t>
            </a:r>
            <a:r>
              <a:rPr lang="fr-FR" altLang="fr-FR" sz="2800" dirty="0" smtClean="0">
                <a:latin typeface="Gill Sans MT" panose="020B05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fr-FR" altLang="fr-FR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ill Sans MT" panose="020B0502020104020203" pitchFamily="34" charset="0"/>
            </a:endParaRPr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B4AEB-55D4-4817-BAF8-F7C473C7E456}" type="datetime1">
              <a:rPr lang="fr-FR" smtClean="0"/>
              <a:t>10/03/2025</a:t>
            </a:fld>
            <a:endParaRPr lang="fr-FR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698DB-05AF-4368-B594-F1A3B41930E4}" type="slidenum">
              <a:rPr lang="fr-FR" sz="2000" b="1" smtClean="0">
                <a:latin typeface="Gill Sans MT" panose="020B0502020104020203" pitchFamily="34" charset="0"/>
              </a:rPr>
              <a:t>9</a:t>
            </a:fld>
            <a:endParaRPr lang="fr-FR" sz="2000" b="1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89427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83368" y="609600"/>
            <a:ext cx="9689432" cy="497306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fr-FR" sz="4000" dirty="0" smtClean="0">
                <a:latin typeface="Gill Sans MT" panose="020B0502020104020203" pitchFamily="34" charset="0"/>
              </a:rPr>
              <a:t>RÉSULTATS DE LA RECHERCHE </a:t>
            </a:r>
            <a:endParaRPr lang="fr-FR" sz="4000" dirty="0">
              <a:latin typeface="Gill Sans MT" panose="020B0502020104020203" pitchFamily="34" charset="0"/>
            </a:endParaRPr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494D5-4465-47DC-A741-225F30D0499C}" type="datetime1">
              <a:rPr lang="fr-FR" smtClean="0"/>
              <a:t>10/03/2025</a:t>
            </a:fld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698DB-05AF-4368-B594-F1A3B41930E4}" type="slidenum">
              <a:rPr lang="fr-FR" sz="2000" b="1" smtClean="0">
                <a:latin typeface="Gill Sans MT" panose="020B0502020104020203" pitchFamily="34" charset="0"/>
              </a:rPr>
              <a:t>10</a:t>
            </a:fld>
            <a:endParaRPr lang="fr-FR" sz="2000" b="1">
              <a:latin typeface="Gill Sans MT" panose="020B0502020104020203" pitchFamily="34" charset="0"/>
            </a:endParaRPr>
          </a:p>
        </p:txBody>
      </p:sp>
      <p:graphicFrame>
        <p:nvGraphicFramePr>
          <p:cNvPr id="8" name="Graphique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8653744"/>
              </p:ext>
            </p:extLst>
          </p:nvPr>
        </p:nvGraphicFramePr>
        <p:xfrm>
          <a:off x="477672" y="1562100"/>
          <a:ext cx="5459104" cy="44838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Graphique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12049181"/>
              </p:ext>
            </p:extLst>
          </p:nvPr>
        </p:nvGraphicFramePr>
        <p:xfrm>
          <a:off x="5936776" y="1760561"/>
          <a:ext cx="5936776" cy="3875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Rectangle 2"/>
          <p:cNvSpPr/>
          <p:nvPr/>
        </p:nvSpPr>
        <p:spPr>
          <a:xfrm>
            <a:off x="3186082" y="1123070"/>
            <a:ext cx="6415539" cy="462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2400" b="1" dirty="0">
                <a:latin typeface="Gill Sans MT" panose="020B05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Application de l’APC en situation de classe </a:t>
            </a:r>
          </a:p>
        </p:txBody>
      </p:sp>
    </p:spTree>
    <p:extLst>
      <p:ext uri="{BB962C8B-B14F-4D97-AF65-F5344CB8AC3E}">
        <p14:creationId xmlns:p14="http://schemas.microsoft.com/office/powerpoint/2010/main" val="28977070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03683" y="155408"/>
            <a:ext cx="9368589" cy="577516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fr-FR" sz="4000" dirty="0" smtClean="0">
                <a:latin typeface="Gill Sans MT" panose="020B0502020104020203" pitchFamily="34" charset="0"/>
              </a:rPr>
              <a:t>RÉSULTATS DE LA RECHERCHE </a:t>
            </a:r>
            <a:endParaRPr lang="fr-FR" sz="4000" dirty="0">
              <a:latin typeface="Gill Sans MT" panose="020B0502020104020203" pitchFamily="34" charset="0"/>
            </a:endParaRPr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2651700"/>
              </p:ext>
            </p:extLst>
          </p:nvPr>
        </p:nvGraphicFramePr>
        <p:xfrm>
          <a:off x="208545" y="835488"/>
          <a:ext cx="11758863" cy="5703424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3465095">
                  <a:extLst>
                    <a:ext uri="{9D8B030D-6E8A-4147-A177-3AD203B41FA5}">
                      <a16:colId xmlns:a16="http://schemas.microsoft.com/office/drawing/2014/main" val="3503663313"/>
                    </a:ext>
                  </a:extLst>
                </a:gridCol>
                <a:gridCol w="4147483">
                  <a:extLst>
                    <a:ext uri="{9D8B030D-6E8A-4147-A177-3AD203B41FA5}">
                      <a16:colId xmlns:a16="http://schemas.microsoft.com/office/drawing/2014/main" val="906278276"/>
                    </a:ext>
                  </a:extLst>
                </a:gridCol>
                <a:gridCol w="4146285">
                  <a:extLst>
                    <a:ext uri="{9D8B030D-6E8A-4147-A177-3AD203B41FA5}">
                      <a16:colId xmlns:a16="http://schemas.microsoft.com/office/drawing/2014/main" val="1111064840"/>
                    </a:ext>
                  </a:extLst>
                </a:gridCol>
              </a:tblGrid>
              <a:tr h="40007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solidFill>
                            <a:srgbClr val="FF0000"/>
                          </a:solidFill>
                          <a:effectLst/>
                          <a:latin typeface="Gill Sans MT" panose="020B0502020104020203" pitchFamily="34" charset="0"/>
                        </a:rPr>
                        <a:t>Ressemblances entre APC et PPO</a:t>
                      </a:r>
                      <a:endParaRPr lang="fr-FR" sz="2400" dirty="0">
                        <a:solidFill>
                          <a:srgbClr val="FF0000"/>
                        </a:solidFill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solidFill>
                            <a:srgbClr val="FF0000"/>
                          </a:solidFill>
                          <a:effectLst/>
                          <a:latin typeface="Gill Sans MT" panose="020B0502020104020203" pitchFamily="34" charset="0"/>
                        </a:rPr>
                        <a:t>  Différences </a:t>
                      </a:r>
                      <a:r>
                        <a:rPr lang="fr-FR" sz="2400" dirty="0">
                          <a:solidFill>
                            <a:srgbClr val="FF0000"/>
                          </a:solidFill>
                          <a:effectLst/>
                          <a:latin typeface="Gill Sans MT" panose="020B0502020104020203" pitchFamily="34" charset="0"/>
                        </a:rPr>
                        <a:t>entre APC et PPO</a:t>
                      </a:r>
                      <a:endParaRPr lang="fr-FR" sz="2400" dirty="0">
                        <a:solidFill>
                          <a:srgbClr val="FF0000"/>
                        </a:solidFill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525450"/>
                  </a:ext>
                </a:extLst>
              </a:tr>
              <a:tr h="3999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Gill Sans MT" panose="020B0502020104020203" pitchFamily="34" charset="0"/>
                        </a:rPr>
                        <a:t>APC est le prolongement de PPO (23%) </a:t>
                      </a:r>
                      <a:endParaRPr lang="fr-FR" sz="2000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Gill Sans MT" panose="020B0502020104020203" pitchFamily="34" charset="0"/>
                        </a:rPr>
                        <a:t>Apprenant actif </a:t>
                      </a:r>
                      <a:endParaRPr lang="fr-FR" sz="2000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Gill Sans MT" panose="020B0502020104020203" pitchFamily="34" charset="0"/>
                        </a:rPr>
                        <a:t>Apprenant passif </a:t>
                      </a:r>
                      <a:endParaRPr lang="fr-FR" sz="200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5150071"/>
                  </a:ext>
                </a:extLst>
              </a:tr>
              <a:tr h="59985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Gill Sans MT" panose="020B0502020104020203" pitchFamily="34" charset="0"/>
                        </a:rPr>
                        <a:t>   Méthode active (44%)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Gill Sans MT" panose="020B0502020104020203" pitchFamily="34" charset="0"/>
                        </a:rPr>
                        <a:t> </a:t>
                      </a:r>
                      <a:endParaRPr lang="fr-FR" sz="2000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Gill Sans MT" panose="020B0502020104020203" pitchFamily="34" charset="0"/>
                        </a:rPr>
                        <a:t>Enseignant, guide, conseiller accompagnateur, animateur, médiateur (76%)</a:t>
                      </a:r>
                      <a:endParaRPr lang="fr-FR" sz="2000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Gill Sans MT" panose="020B0502020104020203" pitchFamily="34" charset="0"/>
                        </a:rPr>
                        <a:t>Enseignant comme élément central, le seul détenteur du savoir (72%)</a:t>
                      </a:r>
                      <a:endParaRPr lang="fr-FR" sz="200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7691692"/>
                  </a:ext>
                </a:extLst>
              </a:tr>
              <a:tr h="3999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Gill Sans MT" panose="020B0502020104020203" pitchFamily="34" charset="0"/>
                        </a:rPr>
                        <a:t>Complémentarité entre PPO et APC (51%)</a:t>
                      </a:r>
                      <a:endParaRPr lang="fr-FR" sz="200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Gill Sans MT" panose="020B0502020104020203" pitchFamily="34" charset="0"/>
                        </a:rPr>
                        <a:t>Objectivité (82%)</a:t>
                      </a:r>
                      <a:endParaRPr lang="fr-FR" sz="2000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Gill Sans MT" panose="020B0502020104020203" pitchFamily="34" charset="0"/>
                        </a:rPr>
                        <a:t>Subjectivité (67%)</a:t>
                      </a:r>
                      <a:endParaRPr lang="fr-FR" sz="200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01116281"/>
                  </a:ext>
                </a:extLst>
              </a:tr>
              <a:tr h="19995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Gill Sans MT" panose="020B0502020104020203" pitchFamily="34" charset="0"/>
                        </a:rPr>
                        <a:t> </a:t>
                      </a:r>
                      <a:endParaRPr lang="fr-FR" sz="2000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Gill Sans MT" panose="020B0502020104020203" pitchFamily="34" charset="0"/>
                        </a:rPr>
                        <a:t>Méthode active (58%) </a:t>
                      </a:r>
                      <a:endParaRPr lang="fr-FR" sz="200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Gill Sans MT" panose="020B0502020104020203" pitchFamily="34" charset="0"/>
                        </a:rPr>
                        <a:t>Méthode passive (43%)</a:t>
                      </a:r>
                      <a:endParaRPr lang="fr-FR" sz="200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85563841"/>
                  </a:ext>
                </a:extLst>
              </a:tr>
              <a:tr h="59985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Gill Sans MT" panose="020B0502020104020203" pitchFamily="34" charset="0"/>
                        </a:rPr>
                        <a:t> </a:t>
                      </a:r>
                      <a:endParaRPr lang="fr-FR" sz="2000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Gill Sans MT" panose="020B0502020104020203" pitchFamily="34" charset="0"/>
                        </a:rPr>
                        <a:t>Développement des compétences spécifiques (57%)</a:t>
                      </a:r>
                      <a:endParaRPr lang="fr-FR" sz="2000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Gill Sans MT" panose="020B0502020104020203" pitchFamily="34" charset="0"/>
                        </a:rPr>
                        <a:t>Décomposition du contenu en objectifs spécifiques mesurables (89%)</a:t>
                      </a:r>
                      <a:endParaRPr lang="fr-FR" sz="2000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79862479"/>
                  </a:ext>
                </a:extLst>
              </a:tr>
              <a:tr h="3999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Gill Sans MT" panose="020B0502020104020203" pitchFamily="34" charset="0"/>
                        </a:rPr>
                        <a:t> </a:t>
                      </a:r>
                      <a:endParaRPr lang="fr-FR" sz="2000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Gill Sans MT" panose="020B0502020104020203" pitchFamily="34" charset="0"/>
                        </a:rPr>
                        <a:t>Mobilisation du savoir pour résoudre un problème (55%)</a:t>
                      </a:r>
                      <a:endParaRPr lang="fr-FR" sz="200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Gill Sans MT" panose="020B0502020104020203" pitchFamily="34" charset="0"/>
                        </a:rPr>
                        <a:t>Chaque leçon vise à atteindre un objectif (78%)</a:t>
                      </a:r>
                      <a:endParaRPr lang="fr-FR" sz="200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81698772"/>
                  </a:ext>
                </a:extLst>
              </a:tr>
              <a:tr h="3999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Gill Sans MT" panose="020B0502020104020203" pitchFamily="34" charset="0"/>
                        </a:rPr>
                        <a:t> </a:t>
                      </a:r>
                      <a:endParaRPr lang="fr-FR" sz="2000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Gill Sans MT" panose="020B0502020104020203" pitchFamily="34" charset="0"/>
                        </a:rPr>
                        <a:t>Adaptation à toute situation nouvelle (53%)</a:t>
                      </a:r>
                      <a:endParaRPr lang="fr-FR" sz="2000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Gill Sans MT" panose="020B0502020104020203" pitchFamily="34" charset="0"/>
                        </a:rPr>
                        <a:t>Difficultés d’adaptation aux situations nouvelles (64%)</a:t>
                      </a:r>
                      <a:endParaRPr lang="fr-FR" sz="200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65906740"/>
                  </a:ext>
                </a:extLst>
              </a:tr>
              <a:tr h="19995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Gill Sans MT" panose="020B0502020104020203" pitchFamily="34" charset="0"/>
                        </a:rPr>
                        <a:t> </a:t>
                      </a:r>
                      <a:endParaRPr lang="fr-FR" sz="200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Gill Sans MT" panose="020B0502020104020203" pitchFamily="34" charset="0"/>
                        </a:rPr>
                        <a:t>Pratique (43%)</a:t>
                      </a:r>
                      <a:endParaRPr lang="fr-FR" sz="200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Gill Sans MT" panose="020B0502020104020203" pitchFamily="34" charset="0"/>
                        </a:rPr>
                        <a:t>Théorie (51,7%)</a:t>
                      </a:r>
                      <a:endParaRPr lang="fr-FR" sz="200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40302348"/>
                  </a:ext>
                </a:extLst>
              </a:tr>
              <a:tr h="3999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Gill Sans MT" panose="020B0502020104020203" pitchFamily="34" charset="0"/>
                        </a:rPr>
                        <a:t> </a:t>
                      </a:r>
                      <a:endParaRPr lang="fr-FR" sz="200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Gill Sans MT" panose="020B0502020104020203" pitchFamily="34" charset="0"/>
                        </a:rPr>
                        <a:t>Centration sur les compétences (87%)</a:t>
                      </a:r>
                      <a:endParaRPr lang="fr-FR" sz="2000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Gill Sans MT" panose="020B0502020104020203" pitchFamily="34" charset="0"/>
                        </a:rPr>
                        <a:t>Centration sur les objectifs (86%) </a:t>
                      </a:r>
                      <a:endParaRPr lang="fr-FR" sz="2000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27348039"/>
                  </a:ext>
                </a:extLst>
              </a:tr>
            </a:tbl>
          </a:graphicData>
        </a:graphic>
      </p:graphicFrame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47C4A-449A-4407-9D7F-984B66559CFC}" type="datetime1">
              <a:rPr lang="fr-FR" smtClean="0"/>
              <a:t>10/03/2025</a:t>
            </a:fld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705850" y="6538912"/>
            <a:ext cx="2743200" cy="365125"/>
          </a:xfrm>
        </p:spPr>
        <p:txBody>
          <a:bodyPr/>
          <a:lstStyle/>
          <a:p>
            <a:fld id="{6FE698DB-05AF-4368-B594-F1A3B41930E4}" type="slidenum">
              <a:rPr lang="fr-FR" sz="2000" b="1" smtClean="0">
                <a:latin typeface="Gill Sans MT" panose="020B0502020104020203" pitchFamily="34" charset="0"/>
              </a:rPr>
              <a:t>11</a:t>
            </a:fld>
            <a:endParaRPr lang="fr-FR" b="1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58794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75875" y="482378"/>
            <a:ext cx="9480884" cy="817033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fr-FR" dirty="0" smtClean="0">
                <a:latin typeface="Gill Sans MT" panose="020B0502020104020203" pitchFamily="34" charset="0"/>
              </a:rPr>
              <a:t>RÉSULTATS DE LA RECHERCHE </a:t>
            </a:r>
            <a:endParaRPr lang="fr-FR" dirty="0">
              <a:latin typeface="Gill Sans MT" panose="020B0502020104020203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71075" y="1484775"/>
            <a:ext cx="9785684" cy="5812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>
              <a:lnSpc>
                <a:spcPct val="150000"/>
              </a:lnSpc>
              <a:spcAft>
                <a:spcPts val="0"/>
              </a:spcAft>
            </a:pPr>
            <a:r>
              <a:rPr lang="fr-FR" sz="2400" b="1" dirty="0" smtClean="0">
                <a:solidFill>
                  <a:srgbClr val="FF0000"/>
                </a:solidFill>
                <a:effectLst/>
                <a:latin typeface="Gill Sans MT" panose="020B05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Difficultés liées à la mise en application de l’APC </a:t>
            </a:r>
            <a:endParaRPr lang="fr-FR" sz="2000" dirty="0">
              <a:solidFill>
                <a:srgbClr val="FF0000"/>
              </a:solidFill>
              <a:effectLst/>
              <a:latin typeface="Gill Sans MT" panose="020B05020201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Graphique 4"/>
          <p:cNvGraphicFramePr/>
          <p:nvPr>
            <p:extLst>
              <p:ext uri="{D42A27DB-BD31-4B8C-83A1-F6EECF244321}">
                <p14:modId xmlns:p14="http://schemas.microsoft.com/office/powerpoint/2010/main" val="1873420345"/>
              </p:ext>
            </p:extLst>
          </p:nvPr>
        </p:nvGraphicFramePr>
        <p:xfrm>
          <a:off x="645216" y="2131106"/>
          <a:ext cx="11305674" cy="41549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8DB16-FE07-498E-A956-534B995354F5}" type="datetime1">
              <a:rPr lang="fr-FR" smtClean="0">
                <a:latin typeface="Gill Sans MT" panose="020B0502020104020203" pitchFamily="34" charset="0"/>
              </a:rPr>
              <a:t>10/03/2025</a:t>
            </a:fld>
            <a:endParaRPr lang="fr-FR">
              <a:latin typeface="Gill Sans MT" panose="020B0502020104020203" pitchFamily="34" charset="0"/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698DB-05AF-4368-B594-F1A3B41930E4}" type="slidenum">
              <a:rPr lang="fr-FR" sz="2000" b="1" smtClean="0">
                <a:latin typeface="Gill Sans MT" panose="020B0502020104020203" pitchFamily="34" charset="0"/>
              </a:rPr>
              <a:t>12</a:t>
            </a:fld>
            <a:endParaRPr lang="fr-FR" sz="2000" b="1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32458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03949" y="964275"/>
            <a:ext cx="9368588" cy="591809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fr-FR" dirty="0" smtClean="0">
                <a:latin typeface="Gill Sans MT" panose="020B0502020104020203" pitchFamily="34" charset="0"/>
              </a:rPr>
              <a:t>RÉSULTATS DE LA RECHERCHE </a:t>
            </a:r>
            <a:endParaRPr lang="fr-FR" dirty="0">
              <a:latin typeface="Gill Sans MT" panose="020B0502020104020203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38200" y="1867064"/>
            <a:ext cx="11229473" cy="6627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>
              <a:lnSpc>
                <a:spcPct val="150000"/>
              </a:lnSpc>
              <a:spcAft>
                <a:spcPts val="0"/>
              </a:spcAft>
            </a:pPr>
            <a:r>
              <a:rPr lang="fr-FR" sz="2800" b="1" dirty="0" smtClean="0">
                <a:solidFill>
                  <a:srgbClr val="FF0000"/>
                </a:solidFill>
                <a:effectLst/>
                <a:latin typeface="Gill Sans MT" panose="020B05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Difficultés liées à la mise en application de l’APC</a:t>
            </a:r>
            <a:endParaRPr lang="fr-FR" sz="2400" dirty="0">
              <a:solidFill>
                <a:srgbClr val="FF0000"/>
              </a:solidFill>
              <a:effectLst/>
              <a:latin typeface="Gill Sans MT" panose="020B05020201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5011" y="2397949"/>
            <a:ext cx="1160646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fr-FR" sz="2400" dirty="0" smtClean="0">
                <a:effectLst/>
                <a:latin typeface="Gill Sans MT" panose="020B05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Á ce propos, un enseignant EANG déclare : « Á cause de l’effectif pléthorique que nous avons dans nos classes, nous avons du mal à mettre entièrement en œuvre […] notre fameuse Approche Par les Compétences (</a:t>
            </a:r>
            <a:r>
              <a:rPr lang="fr-FR" sz="2400" b="1" dirty="0" smtClean="0">
                <a:effectLst/>
                <a:latin typeface="Gill Sans MT" panose="020B05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AKPESSE</a:t>
            </a:r>
            <a:r>
              <a:rPr lang="fr-FR" sz="2400" dirty="0" smtClean="0">
                <a:effectLst/>
                <a:latin typeface="Gill Sans MT" panose="020B05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 Hmmm, Eu égard à tout cela, nous faisons notre mieux, mais nous sommes conscients que ce n’est pas encore ça ». 23 (43,39%) enseignants pensent que cela provient du manque de temps, tandis que 14 (26,41%) enseignants affirment que les contenus (programmes) sont trop vastes.   </a:t>
            </a:r>
          </a:p>
          <a:p>
            <a:pPr algn="just">
              <a:spcAft>
                <a:spcPts val="0"/>
              </a:spcAft>
            </a:pPr>
            <a:r>
              <a:rPr lang="fr-FR" sz="2400" dirty="0" smtClean="0">
                <a:effectLst/>
                <a:latin typeface="Gill Sans MT" panose="020B05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fr-FR" sz="2400" dirty="0">
              <a:effectLst/>
              <a:latin typeface="Gill Sans MT" panose="020B05020201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A8F8F-193C-4F66-9009-9068398703B4}" type="datetime1">
              <a:rPr lang="fr-FR" smtClean="0"/>
              <a:t>10/03/2025</a:t>
            </a:fld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698DB-05AF-4368-B594-F1A3B41930E4}" type="slidenum">
              <a:rPr lang="fr-FR" sz="2000" b="1" smtClean="0">
                <a:latin typeface="Gill Sans MT" panose="020B0502020104020203" pitchFamily="34" charset="0"/>
              </a:rPr>
              <a:t>13</a:t>
            </a:fld>
            <a:endParaRPr lang="fr-FR" sz="2000" b="1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54713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00046" y="1183021"/>
            <a:ext cx="9529010" cy="629485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fr-FR" sz="4000" dirty="0" smtClean="0">
                <a:latin typeface="Gill Sans MT" panose="020B0502020104020203" pitchFamily="34" charset="0"/>
              </a:rPr>
              <a:t>DISCUSSION DES RÉSULTATS </a:t>
            </a:r>
            <a:endParaRPr lang="fr-FR" sz="4000" dirty="0">
              <a:latin typeface="Gill Sans MT" panose="020B0502020104020203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71500" y="1876675"/>
            <a:ext cx="1103673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sz="2400" dirty="0" smtClean="0">
              <a:latin typeface="Gill Sans MT" panose="020B0502020104020203" pitchFamily="34" charset="0"/>
            </a:endParaRPr>
          </a:p>
          <a:p>
            <a:pPr marL="0" indent="0" algn="just">
              <a:buNone/>
            </a:pPr>
            <a:r>
              <a:rPr lang="fr-FR" sz="2400" dirty="0">
                <a:latin typeface="Gill Sans MT" panose="020B0502020104020203" pitchFamily="34" charset="0"/>
              </a:rPr>
              <a:t>Les mauvaises conditions d’enseignement (insuffisance de formation des enseignants, déficit de matériels didactiques et effectif pléthorique) expliquent la mise en application biaisée de l’APC dans l’enseignement secondaire au </a:t>
            </a:r>
            <a:r>
              <a:rPr lang="fr-FR" sz="2400" dirty="0" smtClean="0">
                <a:latin typeface="Gill Sans MT" panose="020B0502020104020203" pitchFamily="34" charset="0"/>
              </a:rPr>
              <a:t>Togo</a:t>
            </a:r>
            <a:r>
              <a:rPr lang="fr-FR" dirty="0" smtClean="0">
                <a:latin typeface="Gill Sans MT" panose="020B0502020104020203" pitchFamily="34" charset="0"/>
              </a:rPr>
              <a:t> </a:t>
            </a:r>
            <a:endParaRPr lang="fr-FR" sz="2400" dirty="0">
              <a:latin typeface="Gill Sans MT" panose="020B0502020104020203" pitchFamily="34" charset="0"/>
            </a:endParaRPr>
          </a:p>
          <a:p>
            <a:pPr marL="0" indent="0" algn="just">
              <a:buNone/>
            </a:pPr>
            <a:endParaRPr lang="fr-FR" sz="2400" dirty="0">
              <a:latin typeface="Gill Sans MT" panose="020B0502020104020203" pitchFamily="34" charset="0"/>
            </a:endParaRPr>
          </a:p>
          <a:p>
            <a:pPr marL="0" indent="0">
              <a:buNone/>
            </a:pPr>
            <a:r>
              <a:rPr lang="fr-FR" sz="2400" b="1" dirty="0" smtClean="0">
                <a:latin typeface="Gill Sans MT" panose="020B0502020104020203" pitchFamily="34" charset="0"/>
              </a:rPr>
              <a:t>                          </a:t>
            </a:r>
            <a:r>
              <a:rPr lang="fr-FR" sz="2400" b="1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Hypothèse confirmée </a:t>
            </a:r>
            <a:endParaRPr lang="fr-FR" sz="2400" b="1" dirty="0">
              <a:solidFill>
                <a:srgbClr val="FF0000"/>
              </a:solidFill>
              <a:latin typeface="Gill Sans MT" panose="020B0502020104020203" pitchFamily="34" charset="0"/>
            </a:endParaRPr>
          </a:p>
          <a:p>
            <a:pPr marL="0" indent="0">
              <a:buNone/>
            </a:pPr>
            <a:r>
              <a:rPr lang="fr-FR" sz="2400" dirty="0" smtClean="0">
                <a:latin typeface="Gill Sans MT" panose="020B0502020104020203" pitchFamily="34" charset="0"/>
                <a:ea typeface="Calibri" panose="020F0502020204030204" pitchFamily="34" charset="0"/>
              </a:rPr>
              <a:t>Dhadho </a:t>
            </a:r>
            <a:r>
              <a:rPr lang="fr-FR" sz="2400" dirty="0">
                <a:latin typeface="Gill Sans MT" panose="020B0502020104020203" pitchFamily="34" charset="0"/>
                <a:ea typeface="Calibri" panose="020F0502020204030204" pitchFamily="34" charset="0"/>
              </a:rPr>
              <a:t>(2023</a:t>
            </a:r>
            <a:r>
              <a:rPr lang="fr-FR" sz="2400" dirty="0" smtClean="0">
                <a:latin typeface="Gill Sans MT" panose="020B0502020104020203" pitchFamily="34" charset="0"/>
                <a:ea typeface="Calibri" panose="020F0502020204030204" pitchFamily="34" charset="0"/>
              </a:rPr>
              <a:t>) ;</a:t>
            </a:r>
            <a:r>
              <a:rPr lang="fr-FR" sz="2400" dirty="0" smtClean="0">
                <a:solidFill>
                  <a:srgbClr val="000000"/>
                </a:solidFill>
                <a:latin typeface="Gill Sans MT" panose="020B0502020104020203" pitchFamily="34" charset="0"/>
                <a:ea typeface="Calibri" panose="020F0502020204030204" pitchFamily="34" charset="0"/>
              </a:rPr>
              <a:t> </a:t>
            </a:r>
            <a:r>
              <a:rPr lang="fr-FR" sz="2400" dirty="0">
                <a:latin typeface="Gill Sans MT" panose="020B0502020104020203" pitchFamily="34" charset="0"/>
                <a:ea typeface="Calibri" panose="020F0502020204030204" pitchFamily="34" charset="0"/>
              </a:rPr>
              <a:t>Thiam et Chnane-Davin (2017</a:t>
            </a:r>
            <a:r>
              <a:rPr lang="fr-FR" sz="2400" dirty="0" smtClean="0">
                <a:latin typeface="Gill Sans MT" panose="020B0502020104020203" pitchFamily="34" charset="0"/>
                <a:ea typeface="Calibri" panose="020F0502020204030204" pitchFamily="34" charset="0"/>
              </a:rPr>
              <a:t>) ;  Abouh </a:t>
            </a:r>
            <a:r>
              <a:rPr lang="fr-FR" sz="2400" dirty="0">
                <a:latin typeface="Gill Sans MT" panose="020B0502020104020203" pitchFamily="34" charset="0"/>
                <a:ea typeface="Calibri" panose="020F0502020204030204" pitchFamily="34" charset="0"/>
              </a:rPr>
              <a:t>(2019</a:t>
            </a:r>
            <a:r>
              <a:rPr lang="fr-FR" sz="2400" dirty="0" smtClean="0">
                <a:latin typeface="Gill Sans MT" panose="020B0502020104020203" pitchFamily="34" charset="0"/>
                <a:ea typeface="Calibri" panose="020F0502020204030204" pitchFamily="34" charset="0"/>
              </a:rPr>
              <a:t>) ; </a:t>
            </a:r>
            <a:r>
              <a:rPr lang="fr-FR" sz="2400" dirty="0">
                <a:latin typeface="Gill Sans MT" panose="020B0502020104020203" pitchFamily="34" charset="0"/>
                <a:ea typeface="Calibri" panose="020F0502020204030204" pitchFamily="34" charset="0"/>
              </a:rPr>
              <a:t>Thiam </a:t>
            </a:r>
            <a:r>
              <a:rPr lang="fr-FR" sz="2400" i="1" dirty="0" smtClean="0">
                <a:latin typeface="Gill Sans MT" panose="020B0502020104020203" pitchFamily="34" charset="0"/>
                <a:ea typeface="Calibri" panose="020F0502020204030204" pitchFamily="34" charset="0"/>
              </a:rPr>
              <a:t>et al</a:t>
            </a:r>
            <a:r>
              <a:rPr lang="fr-FR" sz="2400" dirty="0" smtClean="0">
                <a:latin typeface="Gill Sans MT" panose="020B0502020104020203" pitchFamily="34" charset="0"/>
                <a:ea typeface="Calibri" panose="020F0502020204030204" pitchFamily="34" charset="0"/>
              </a:rPr>
              <a:t>. </a:t>
            </a:r>
            <a:r>
              <a:rPr lang="fr-FR" sz="2400" dirty="0">
                <a:latin typeface="Gill Sans MT" panose="020B0502020104020203" pitchFamily="34" charset="0"/>
                <a:ea typeface="Calibri" panose="020F0502020204030204" pitchFamily="34" charset="0"/>
              </a:rPr>
              <a:t>(2017</a:t>
            </a:r>
            <a:r>
              <a:rPr lang="fr-FR" sz="2400" dirty="0" smtClean="0">
                <a:latin typeface="Gill Sans MT" panose="020B0502020104020203" pitchFamily="34" charset="0"/>
                <a:ea typeface="Calibri" panose="020F0502020204030204" pitchFamily="34" charset="0"/>
              </a:rPr>
              <a:t>) </a:t>
            </a:r>
          </a:p>
          <a:p>
            <a:pPr marL="0" indent="0">
              <a:buNone/>
            </a:pPr>
            <a:r>
              <a:rPr lang="fr-FR" sz="2400" dirty="0" smtClean="0">
                <a:latin typeface="Gill Sans MT" panose="020B0502020104020203" pitchFamily="34" charset="0"/>
                <a:ea typeface="Calibri" panose="020F0502020204030204" pitchFamily="34" charset="0"/>
              </a:rPr>
              <a:t>Hassan </a:t>
            </a:r>
            <a:r>
              <a:rPr lang="fr-FR" sz="2400" dirty="0">
                <a:latin typeface="Gill Sans MT" panose="020B0502020104020203" pitchFamily="34" charset="0"/>
                <a:ea typeface="Calibri" panose="020F0502020204030204" pitchFamily="34" charset="0"/>
              </a:rPr>
              <a:t>(</a:t>
            </a:r>
            <a:r>
              <a:rPr lang="fr-FR" sz="2400" dirty="0" smtClean="0">
                <a:latin typeface="Gill Sans MT" panose="020B0502020104020203" pitchFamily="34" charset="0"/>
                <a:ea typeface="Calibri" panose="020F0502020204030204" pitchFamily="34" charset="0"/>
              </a:rPr>
              <a:t>2013</a:t>
            </a:r>
            <a:r>
              <a:rPr lang="fr-FR" sz="2400" dirty="0" smtClean="0">
                <a:latin typeface="Gill Sans MT" panose="020B0502020104020203" pitchFamily="34" charset="0"/>
                <a:ea typeface="Calibri" panose="020F0502020204030204" pitchFamily="34" charset="0"/>
              </a:rPr>
              <a:t>) ; </a:t>
            </a:r>
            <a:r>
              <a:rPr lang="fr-FR" sz="2400" dirty="0" smtClean="0">
                <a:latin typeface="Gill Sans MT" panose="020B0502020104020203" pitchFamily="34" charset="0"/>
                <a:ea typeface="Calibri" panose="020F0502020204030204" pitchFamily="34" charset="0"/>
              </a:rPr>
              <a:t>Alabi </a:t>
            </a:r>
            <a:r>
              <a:rPr lang="fr-FR" sz="2400" i="1" dirty="0">
                <a:latin typeface="Gill Sans MT" panose="020B0502020104020203" pitchFamily="34" charset="0"/>
                <a:ea typeface="Calibri" panose="020F0502020204030204" pitchFamily="34" charset="0"/>
              </a:rPr>
              <a:t>et </a:t>
            </a:r>
            <a:r>
              <a:rPr lang="fr-FR" sz="2400" i="1" dirty="0" smtClean="0">
                <a:latin typeface="Gill Sans MT" panose="020B0502020104020203" pitchFamily="34" charset="0"/>
                <a:ea typeface="Calibri" panose="020F0502020204030204" pitchFamily="34" charset="0"/>
              </a:rPr>
              <a:t>al</a:t>
            </a:r>
            <a:r>
              <a:rPr lang="fr-FR" sz="2400" dirty="0" smtClean="0">
                <a:latin typeface="Gill Sans MT" panose="020B0502020104020203" pitchFamily="34" charset="0"/>
                <a:ea typeface="Calibri" panose="020F0502020204030204" pitchFamily="34" charset="0"/>
              </a:rPr>
              <a:t>. </a:t>
            </a:r>
            <a:r>
              <a:rPr lang="fr-FR" sz="2400" dirty="0">
                <a:latin typeface="Gill Sans MT" panose="020B0502020104020203" pitchFamily="34" charset="0"/>
                <a:ea typeface="Calibri" panose="020F0502020204030204" pitchFamily="34" charset="0"/>
              </a:rPr>
              <a:t>(2023</a:t>
            </a:r>
            <a:r>
              <a:rPr lang="fr-FR" sz="2400" dirty="0" smtClean="0">
                <a:latin typeface="Gill Sans MT" panose="020B0502020104020203" pitchFamily="34" charset="0"/>
                <a:ea typeface="Calibri" panose="020F0502020204030204" pitchFamily="34" charset="0"/>
              </a:rPr>
              <a:t>)</a:t>
            </a:r>
            <a:endParaRPr lang="fr-FR" sz="2400" dirty="0">
              <a:latin typeface="Gill Sans MT" panose="020B0502020104020203" pitchFamily="34" charset="0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29EC-FB17-45C3-893B-AB3D1017FE9A}" type="datetime1">
              <a:rPr lang="fr-FR" smtClean="0"/>
              <a:t>10/03/2025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698DB-05AF-4368-B594-F1A3B41930E4}" type="slidenum">
              <a:rPr lang="fr-FR" sz="2000" b="1" smtClean="0">
                <a:latin typeface="Gill Sans MT" panose="020B0502020104020203" pitchFamily="34" charset="0"/>
              </a:rPr>
              <a:t>14</a:t>
            </a:fld>
            <a:endParaRPr lang="fr-FR" b="1" dirty="0">
              <a:latin typeface="Gill Sans MT" panose="020B0502020104020203" pitchFamily="34" charset="0"/>
            </a:endParaRPr>
          </a:p>
        </p:txBody>
      </p:sp>
      <p:sp>
        <p:nvSpPr>
          <p:cNvPr id="6" name="Flèche droite 5"/>
          <p:cNvSpPr/>
          <p:nvPr/>
        </p:nvSpPr>
        <p:spPr>
          <a:xfrm rot="2505065">
            <a:off x="1694734" y="3606703"/>
            <a:ext cx="1237863" cy="5184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16278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1973" y="2727702"/>
            <a:ext cx="10515600" cy="712922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fr-FR" sz="4000" dirty="0" smtClean="0">
                <a:latin typeface="Gill Sans MT" panose="020B0502020104020203" pitchFamily="34" charset="0"/>
              </a:rPr>
              <a:t>Merci </a:t>
            </a:r>
            <a:r>
              <a:rPr lang="fr-FR" sz="4000" dirty="0" smtClean="0">
                <a:latin typeface="Gill Sans MT" panose="020B0502020104020203" pitchFamily="34" charset="0"/>
              </a:rPr>
              <a:t>de</a:t>
            </a:r>
            <a:r>
              <a:rPr lang="fr-FR" sz="4000" dirty="0" smtClean="0">
                <a:latin typeface="Gill Sans MT" panose="020B0502020104020203" pitchFamily="34" charset="0"/>
              </a:rPr>
              <a:t> </a:t>
            </a:r>
            <a:r>
              <a:rPr lang="fr-FR" sz="4000" dirty="0" smtClean="0">
                <a:latin typeface="Gill Sans MT" panose="020B0502020104020203" pitchFamily="34" charset="0"/>
              </a:rPr>
              <a:t>votre attention </a:t>
            </a:r>
            <a:endParaRPr lang="fr-FR" sz="4000" dirty="0">
              <a:latin typeface="Gill Sans MT" panose="020B0502020104020203" pitchFamily="34" charset="0"/>
            </a:endParaRP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52EB4-CD08-49D6-889D-10A55C069BD5}" type="datetime1">
              <a:rPr lang="fr-FR" smtClean="0"/>
              <a:t>10/03/2025</a:t>
            </a:fld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698DB-05AF-4368-B594-F1A3B41930E4}" type="slidenum">
              <a:rPr lang="fr-FR" sz="2000" b="1" smtClean="0">
                <a:latin typeface="Gill Sans MT" panose="020B0502020104020203" pitchFamily="34" charset="0"/>
              </a:rPr>
              <a:t>15</a:t>
            </a:fld>
            <a:endParaRPr lang="fr-FR" sz="2000" b="1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180439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833</TotalTime>
  <Words>693</Words>
  <Application>Microsoft Office PowerPoint</Application>
  <PresentationFormat>Grand écran</PresentationFormat>
  <Paragraphs>159</Paragraphs>
  <Slides>15</Slides>
  <Notes>8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6" baseType="lpstr">
      <vt:lpstr>Arial</vt:lpstr>
      <vt:lpstr>Bahnschrift Condensed</vt:lpstr>
      <vt:lpstr>Bahnschrift Light SemiCondensed</vt:lpstr>
      <vt:lpstr>Berlin Sans FB Demi</vt:lpstr>
      <vt:lpstr>Bookman Old Style</vt:lpstr>
      <vt:lpstr>Calibri</vt:lpstr>
      <vt:lpstr>Calibri Light</vt:lpstr>
      <vt:lpstr>Gill Sans MT</vt:lpstr>
      <vt:lpstr>Times New Roman</vt:lpstr>
      <vt:lpstr>Wingdings</vt:lpstr>
      <vt:lpstr>Thème Office</vt:lpstr>
      <vt:lpstr>Colloque international  thème: Nouveaux paradigmes en sciences du langage: innovations et perspectives didactiques </vt:lpstr>
      <vt:lpstr> DIFFICULTÉS DE LA MISE EN ŒUVRE DE L’APC DANS LES ÉTABLISSEMENTS D’ENSEIGNEMENT SECONDAIRE GÉNÉRAL AU TOGO   </vt:lpstr>
      <vt:lpstr>PLAN DE PRÉSENTATION </vt:lpstr>
      <vt:lpstr>INTRODUCTION </vt:lpstr>
      <vt:lpstr>INTRODUCTION </vt:lpstr>
      <vt:lpstr>INTRODUCTION </vt:lpstr>
      <vt:lpstr>MÉTHODOLOGIE DE LA RECHERCHE </vt:lpstr>
      <vt:lpstr>RÉSULTATS DE LA RECHERCHE </vt:lpstr>
      <vt:lpstr>RÉSULTATS DE LA RECHERCHE </vt:lpstr>
      <vt:lpstr>RÉSULTATS DE LA RECHERCHE </vt:lpstr>
      <vt:lpstr>RÉSULTATS DE LA RECHERCHE </vt:lpstr>
      <vt:lpstr>RÉSULTATS DE LA RECHERCHE </vt:lpstr>
      <vt:lpstr>RÉSULTATS DE LA RECHERCHE </vt:lpstr>
      <vt:lpstr>DISCUSSION DES RÉSULTATS </vt:lpstr>
      <vt:lpstr>Merci de votre attention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Colloque international  thème: Nouveaux paradigmes en sciences du langage: innovations et perspectives didactiques</dc:title>
  <dc:creator>Kossi TUGBENYO</dc:creator>
  <cp:lastModifiedBy>Kossi TUGBENYO</cp:lastModifiedBy>
  <cp:revision>113</cp:revision>
  <dcterms:created xsi:type="dcterms:W3CDTF">2025-02-03T23:29:22Z</dcterms:created>
  <dcterms:modified xsi:type="dcterms:W3CDTF">2025-03-10T22:44:58Z</dcterms:modified>
</cp:coreProperties>
</file>