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7"/>
  </p:notesMasterIdLst>
  <p:sldIdLst>
    <p:sldId id="256" r:id="rId2"/>
    <p:sldId id="306" r:id="rId3"/>
    <p:sldId id="318" r:id="rId4"/>
    <p:sldId id="287" r:id="rId5"/>
    <p:sldId id="309" r:id="rId6"/>
    <p:sldId id="312" r:id="rId7"/>
    <p:sldId id="319" r:id="rId8"/>
    <p:sldId id="320" r:id="rId9"/>
    <p:sldId id="317" r:id="rId10"/>
    <p:sldId id="316" r:id="rId11"/>
    <p:sldId id="313" r:id="rId12"/>
    <p:sldId id="314" r:id="rId13"/>
    <p:sldId id="302" r:id="rId14"/>
    <p:sldId id="281" r:id="rId15"/>
    <p:sldId id="322" r:id="rId16"/>
  </p:sldIdLst>
  <p:sldSz cx="12192000" cy="6858000"/>
  <p:notesSz cx="6858000" cy="9144000"/>
  <p:embeddedFontLst>
    <p:embeddedFont>
      <p:font typeface="Quattrocento Sans" panose="020B0502050000020003" pitchFamily="34" charset="0"/>
      <p:regular r:id="rId18"/>
      <p:bold r:id="rId19"/>
      <p:italic r:id="rId20"/>
      <p:boldItalic r:id="rId21"/>
    </p:embeddedFont>
    <p:embeddedFont>
      <p:font typeface="Segoe UI" panose="020B0502040204020203" pitchFamily="34" charset="0"/>
      <p:regular r:id="rId22"/>
      <p:bold r:id="rId23"/>
      <p:italic r:id="rId24"/>
      <p:boldItalic r:id="rId2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wFUvgN/qOy/T/P9Zvwr0yI1x86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6571E41-34CF-4BC8-AA44-5ED322420936}">
  <a:tblStyle styleId="{A6571E41-34CF-4BC8-AA44-5ED322420936}" styleName="Table_0">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9EC"/>
          </a:solidFill>
        </a:fill>
      </a:tcStyle>
    </a:wholeTbl>
    <a:band1H>
      <a:tcTxStyle/>
      <a:tcStyle>
        <a:tcBdr/>
        <a:fill>
          <a:solidFill>
            <a:srgbClr val="CAD1D8"/>
          </a:solidFill>
        </a:fill>
      </a:tcStyle>
    </a:band1H>
    <a:band2H>
      <a:tcTxStyle/>
      <a:tcStyle>
        <a:tcBdr/>
      </a:tcStyle>
    </a:band2H>
    <a:band1V>
      <a:tcTxStyle/>
      <a:tcStyle>
        <a:tcBdr/>
        <a:fill>
          <a:solidFill>
            <a:srgbClr val="CAD1D8"/>
          </a:solidFill>
        </a:fill>
      </a:tcStyle>
    </a:band1V>
    <a:band2V>
      <a:tcTxStyle/>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09" autoAdjust="0"/>
    <p:restoredTop sz="94660"/>
  </p:normalViewPr>
  <p:slideViewPr>
    <p:cSldViewPr snapToGrid="0">
      <p:cViewPr varScale="1">
        <p:scale>
          <a:sx n="65" d="100"/>
          <a:sy n="65" d="100"/>
        </p:scale>
        <p:origin x="10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VS\Desktop\langues%20nationales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VS\Desktop\excel\Modele%20de%20traduction%20vocale%20universell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27076299670159532"/>
          <c:y val="0.40178284059756969"/>
          <c:w val="0.49677744318173911"/>
          <c:h val="0.56068818394712838"/>
        </c:manualLayout>
      </c:layout>
      <c:pie3DChart>
        <c:varyColors val="1"/>
        <c:ser>
          <c:idx val="0"/>
          <c:order val="0"/>
          <c:explosion val="14"/>
          <c:dPt>
            <c:idx val="0"/>
            <c:bubble3D val="0"/>
            <c:explosion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55E3-4F0E-8F43-946630178C04}"/>
              </c:ext>
            </c:extLst>
          </c:dPt>
          <c:dPt>
            <c:idx val="1"/>
            <c:bubble3D val="0"/>
            <c:explosion val="2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55E3-4F0E-8F43-946630178C04}"/>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55E3-4F0E-8F43-946630178C04}"/>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55E3-4F0E-8F43-946630178C04}"/>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55E3-4F0E-8F43-946630178C04}"/>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55E3-4F0E-8F43-946630178C04}"/>
              </c:ext>
            </c:extLst>
          </c:dPt>
          <c:dLbls>
            <c:dLbl>
              <c:idx val="0"/>
              <c:layout>
                <c:manualLayout>
                  <c:x val="9.004663178602787E-2"/>
                  <c:y val="0.25772043032729602"/>
                </c:manualLayout>
              </c:layout>
              <c:tx>
                <c:rich>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fld id="{64A399C6-79B8-4A29-9355-FBEB3244EDD4}" type="CATEGORYNAME">
                      <a:rPr lang="en-US" sz="2800" b="1"/>
                      <a:pPr>
                        <a:defRPr/>
                      </a:pPr>
                      <a:t>[NOM DE CATÉGORIE]</a:t>
                    </a:fld>
                    <a:endParaRPr lang="fr-FR"/>
                  </a:p>
                </c:rich>
              </c:tx>
              <c:spPr>
                <a:solidFill>
                  <a:srgbClr val="92D050"/>
                </a:solidFill>
                <a:ln>
                  <a:solidFill>
                    <a:srgbClr val="5B9BD5"/>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fr-SN"/>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0600871204970694"/>
                      <c:h val="0.41513455317309716"/>
                    </c:manualLayout>
                  </c15:layout>
                  <c15:dlblFieldTable/>
                  <c15:showDataLabelsRange val="0"/>
                </c:ext>
                <c:ext xmlns:c16="http://schemas.microsoft.com/office/drawing/2014/chart" uri="{C3380CC4-5D6E-409C-BE32-E72D297353CC}">
                  <c16:uniqueId val="{00000001-55E3-4F0E-8F43-946630178C04}"/>
                </c:ext>
              </c:extLst>
            </c:dLbl>
            <c:dLbl>
              <c:idx val="1"/>
              <c:layout>
                <c:manualLayout>
                  <c:x val="-0.18136409538075957"/>
                  <c:y val="-0.10843136914996054"/>
                </c:manualLayout>
              </c:layout>
              <c:tx>
                <c:rich>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fld id="{C25DBA74-B061-4386-9F9B-11243DB33BED}" type="CATEGORYNAME">
                      <a:rPr lang="en-US" sz="2800"/>
                      <a:pPr>
                        <a:defRPr>
                          <a:solidFill>
                            <a:schemeClr val="accent1"/>
                          </a:solidFill>
                        </a:defRPr>
                      </a:pPr>
                      <a:t>[NOM DE CATÉGORIE]</a:t>
                    </a:fld>
                    <a:r>
                      <a:rPr lang="en-US" dirty="0"/>
                      <a:t>
</a:t>
                    </a:r>
                  </a:p>
                </c:rich>
              </c:tx>
              <c:spPr>
                <a:solidFill>
                  <a:srgbClr val="92D050"/>
                </a:solidFill>
                <a:ln>
                  <a:solidFill>
                    <a:srgbClr val="ED7D3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fr-FR"/>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30030625940682398"/>
                      <c:h val="0.48906479740665387"/>
                    </c:manualLayout>
                  </c15:layout>
                  <c15:dlblFieldTable/>
                  <c15:showDataLabelsRange val="0"/>
                </c:ext>
                <c:ext xmlns:c16="http://schemas.microsoft.com/office/drawing/2014/chart" uri="{C3380CC4-5D6E-409C-BE32-E72D297353CC}">
                  <c16:uniqueId val="{00000003-55E3-4F0E-8F43-946630178C04}"/>
                </c:ext>
              </c:extLst>
            </c:dLbl>
            <c:dLbl>
              <c:idx val="2"/>
              <c:layout>
                <c:manualLayout>
                  <c:x val="0.53629910120504476"/>
                  <c:y val="-0.16982091336797264"/>
                </c:manualLayout>
              </c:layout>
              <c:tx>
                <c:rich>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fld id="{678CE0D4-701E-4FB4-8E1F-705CC37409F9}" type="CATEGORYNAME">
                      <a:rPr lang="en-US" sz="2800" smtClean="0"/>
                      <a:pPr>
                        <a:defRPr>
                          <a:solidFill>
                            <a:schemeClr val="accent1"/>
                          </a:solidFill>
                        </a:defRPr>
                      </a:pPr>
                      <a:t>[NOM DE CATÉGORIE]</a:t>
                    </a:fld>
                    <a:endParaRPr lang="en-US" sz="2800" dirty="0"/>
                  </a:p>
                  <a:p>
                    <a:pPr>
                      <a:defRPr>
                        <a:solidFill>
                          <a:schemeClr val="accent1"/>
                        </a:solidFill>
                      </a:defRPr>
                    </a:pPr>
                    <a:r>
                      <a:rPr lang="en-US" sz="2800" dirty="0"/>
                      <a:t> en Afrique</a:t>
                    </a:r>
                    <a:r>
                      <a:rPr lang="en-US" sz="3200" dirty="0"/>
                      <a:t>
</a:t>
                    </a:r>
                  </a:p>
                </c:rich>
              </c:tx>
              <c:spPr>
                <a:solidFill>
                  <a:srgbClr val="92D050"/>
                </a:solidFill>
                <a:ln>
                  <a:solidFill>
                    <a:srgbClr val="A5A5A5"/>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bestFit"/>
              <c:showLegendKey val="1"/>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34725596976006901"/>
                      <c:h val="0.39604851965260257"/>
                    </c:manualLayout>
                  </c15:layout>
                  <c15:dlblFieldTable/>
                  <c15:showDataLabelsRange val="0"/>
                </c:ext>
                <c:ext xmlns:c16="http://schemas.microsoft.com/office/drawing/2014/chart" uri="{C3380CC4-5D6E-409C-BE32-E72D297353CC}">
                  <c16:uniqueId val="{00000005-55E3-4F0E-8F43-946630178C04}"/>
                </c:ext>
              </c:extLst>
            </c:dLbl>
            <c:dLbl>
              <c:idx val="3"/>
              <c:spPr>
                <a:solidFill>
                  <a:srgbClr val="92D050"/>
                </a:solidFill>
                <a:ln>
                  <a:solidFill>
                    <a:schemeClr val="accent4"/>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4"/>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55E3-4F0E-8F43-946630178C04}"/>
                </c:ext>
              </c:extLst>
            </c:dLbl>
            <c:dLbl>
              <c:idx val="4"/>
              <c:tx>
                <c:rich>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fld id="{26645D7B-3CD5-4282-AB8C-066F2B8CA8C6}" type="CATEGORYNAME">
                      <a:rPr lang="en-US"/>
                      <a:pPr>
                        <a:defRPr>
                          <a:solidFill>
                            <a:schemeClr val="accent1"/>
                          </a:solidFill>
                        </a:defRPr>
                      </a:pPr>
                      <a:t>[NOM DE CATÉGORIE]</a:t>
                    </a:fld>
                    <a:r>
                      <a:rPr lang="en-US"/>
                      <a:t>
40%</a:t>
                    </a:r>
                  </a:p>
                </c:rich>
              </c:tx>
              <c:spPr>
                <a:solidFill>
                  <a:srgbClr val="92D050"/>
                </a:solidFill>
                <a:ln>
                  <a:solidFill>
                    <a:schemeClr val="accent5"/>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9-55E3-4F0E-8F43-946630178C04}"/>
                </c:ext>
              </c:extLst>
            </c:dLbl>
            <c:dLbl>
              <c:idx val="5"/>
              <c:spPr>
                <a:solidFill>
                  <a:srgbClr val="92D050"/>
                </a:solidFill>
                <a:ln>
                  <a:solidFill>
                    <a:schemeClr val="accent6"/>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6"/>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B-55E3-4F0E-8F43-946630178C04}"/>
                </c:ext>
              </c:extLst>
            </c:dLbl>
            <c:spPr>
              <a:solidFill>
                <a:srgbClr val="92D050"/>
              </a:solidFill>
              <a:ln>
                <a:solidFill>
                  <a:srgbClr val="5B9BD5"/>
                </a:solidFill>
              </a:ln>
              <a:effectLst/>
            </c:sp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Feuil1!$A$1:$F$1</c:f>
              <c:strCache>
                <c:ptCount val="3"/>
                <c:pt idx="0">
                  <c:v>Langues nationales sénégalaises</c:v>
                </c:pt>
                <c:pt idx="1">
                  <c:v>Langues africaines</c:v>
                </c:pt>
                <c:pt idx="2">
                  <c:v>Langues étrangères </c:v>
                </c:pt>
              </c:strCache>
            </c:strRef>
          </c:cat>
          <c:val>
            <c:numRef>
              <c:f>Feuil1!$A$2:$F$2</c:f>
              <c:numCache>
                <c:formatCode>0%</c:formatCode>
                <c:ptCount val="6"/>
                <c:pt idx="0">
                  <c:v>0.23</c:v>
                </c:pt>
                <c:pt idx="1">
                  <c:v>0.2</c:v>
                </c:pt>
                <c:pt idx="2">
                  <c:v>0.2</c:v>
                </c:pt>
              </c:numCache>
            </c:numRef>
          </c:val>
          <c:extLst>
            <c:ext xmlns:c16="http://schemas.microsoft.com/office/drawing/2014/chart" uri="{C3380CC4-5D6E-409C-BE32-E72D297353CC}">
              <c16:uniqueId val="{0000000C-55E3-4F0E-8F43-946630178C04}"/>
            </c:ext>
          </c:extLst>
        </c:ser>
        <c:dLbls>
          <c:dLblPos val="outEnd"/>
          <c:showLegendKey val="0"/>
          <c:showVal val="0"/>
          <c:showCatName val="1"/>
          <c:showSerName val="0"/>
          <c:showPercent val="0"/>
          <c:showBubbleSize val="0"/>
          <c:showLeaderLines val="0"/>
        </c:dLbls>
      </c:pie3DChart>
      <c:spPr>
        <a:noFill/>
        <a:ln>
          <a:noFill/>
        </a:ln>
        <a:effectLst/>
      </c:spPr>
    </c:plotArea>
    <c:legend>
      <c:legendPos val="r"/>
      <c:legendEntry>
        <c:idx val="3"/>
        <c:delete val="1"/>
      </c:legendEntry>
      <c:legendEntry>
        <c:idx val="4"/>
        <c:delete val="1"/>
      </c:legendEntry>
      <c:legendEntry>
        <c:idx val="5"/>
        <c:delete val="1"/>
      </c:legendEntry>
      <c:layout>
        <c:manualLayout>
          <c:xMode val="edge"/>
          <c:yMode val="edge"/>
          <c:x val="1.4068600522981669E-4"/>
          <c:y val="0.17621742270702956"/>
          <c:w val="0.18158691167290994"/>
          <c:h val="0.18445745764489793"/>
        </c:manualLayout>
      </c:layout>
      <c:overlay val="0"/>
      <c:spPr>
        <a:solidFill>
          <a:schemeClr val="accent4"/>
        </a:solid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2EE-4873-92AE-1A61A62A03A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2EE-4873-92AE-1A61A62A03A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2EE-4873-92AE-1A61A62A03AB}"/>
              </c:ext>
            </c:extLst>
          </c:dPt>
          <c:dLbls>
            <c:dLbl>
              <c:idx val="0"/>
              <c:layout>
                <c:manualLayout>
                  <c:x val="7.5717841554858667E-2"/>
                  <c:y val="9.5665291462845845E-2"/>
                </c:manualLayout>
              </c:layout>
              <c:tx>
                <c:rich>
                  <a:bodyPr/>
                  <a:lstStyle/>
                  <a:p>
                    <a:fld id="{7419ADE1-4EAD-44F7-9EC4-45A045C50A8A}" type="CATEGORYNAME">
                      <a:rPr lang="en-US" b="1">
                        <a:solidFill>
                          <a:schemeClr val="accent4"/>
                        </a:solidFill>
                      </a:rPr>
                      <a:pPr/>
                      <a:t>[NOM DE CATÉGORIE]</a:t>
                    </a:fld>
                    <a:r>
                      <a:rPr lang="en-US" baseline="0" dirty="0"/>
                      <a:t>
</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2EE-4873-92AE-1A61A62A03AB}"/>
                </c:ext>
              </c:extLst>
            </c:dLbl>
            <c:dLbl>
              <c:idx val="1"/>
              <c:layout>
                <c:manualLayout>
                  <c:x val="0.21988551431210857"/>
                  <c:y val="0.1015735606362739"/>
                </c:manualLayout>
              </c:layout>
              <c:tx>
                <c:rich>
                  <a:bodyPr/>
                  <a:lstStyle/>
                  <a:p>
                    <a:fld id="{BB0AF235-C7BC-4F78-8CCC-1857EA395275}" type="CATEGORYNAME">
                      <a:rPr lang="en-US" b="1">
                        <a:solidFill>
                          <a:schemeClr val="accent4"/>
                        </a:solidFill>
                      </a:rPr>
                      <a:pPr/>
                      <a:t>[NOM DE CATÉGORIE]</a:t>
                    </a:fld>
                    <a:r>
                      <a:rPr lang="en-US" baseline="0" dirty="0"/>
                      <a:t>
</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2EE-4873-92AE-1A61A62A03AB}"/>
                </c:ext>
              </c:extLst>
            </c:dLbl>
            <c:dLbl>
              <c:idx val="2"/>
              <c:layout>
                <c:manualLayout>
                  <c:x val="-0.1056028747004439"/>
                  <c:y val="5.2462035436846903E-2"/>
                </c:manualLayout>
              </c:layout>
              <c:tx>
                <c:rich>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fld id="{F3BA74EB-A01E-4935-8B57-1A41D5DC81F8}" type="CATEGORYNAME">
                      <a:rPr lang="en-US" b="1" dirty="0">
                        <a:solidFill>
                          <a:schemeClr val="accent4"/>
                        </a:solidFill>
                      </a:rPr>
                      <a:pPr>
                        <a:defRPr/>
                      </a:pPr>
                      <a:t>[NOM DE CATÉGORIE]</a:t>
                    </a:fld>
                    <a:r>
                      <a:rPr lang="en-US" baseline="0" dirty="0"/>
                      <a:t>
</a:t>
                    </a:r>
                  </a:p>
                </c:rich>
              </c:tx>
              <c:spPr>
                <a:solidFill>
                  <a:prstClr val="white"/>
                </a:solidFill>
                <a:ln>
                  <a:solidFill>
                    <a:srgbClr val="0E2841">
                      <a:lumMod val="50000"/>
                      <a:lumOff val="50000"/>
                    </a:srgb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fr-FR"/>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5-C2EE-4873-92AE-1A61A62A03AB}"/>
                </c:ext>
              </c:extLst>
            </c:dLbl>
            <c:spPr>
              <a:solidFill>
                <a:prstClr val="white"/>
              </a:solidFill>
              <a:ln>
                <a:solidFill>
                  <a:srgbClr val="0E2841">
                    <a:lumMod val="50000"/>
                    <a:lumOff val="50000"/>
                  </a:srgb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fr-FR"/>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Feuil1!$A$1:$C$1</c:f>
              <c:strCache>
                <c:ptCount val="3"/>
                <c:pt idx="0">
                  <c:v>Langues officielles</c:v>
                </c:pt>
                <c:pt idx="1">
                  <c:v>Langues africaines</c:v>
                </c:pt>
                <c:pt idx="2">
                  <c:v>Langues nationales sénégalaises</c:v>
                </c:pt>
              </c:strCache>
            </c:strRef>
          </c:cat>
          <c:val>
            <c:numRef>
              <c:f>Feuil1!$A$2:$C$2</c:f>
              <c:numCache>
                <c:formatCode>General</c:formatCode>
                <c:ptCount val="3"/>
                <c:pt idx="0">
                  <c:v>10</c:v>
                </c:pt>
                <c:pt idx="1">
                  <c:v>8</c:v>
                </c:pt>
                <c:pt idx="2">
                  <c:v>6</c:v>
                </c:pt>
              </c:numCache>
            </c:numRef>
          </c:val>
          <c:extLst>
            <c:ext xmlns:c16="http://schemas.microsoft.com/office/drawing/2014/chart" uri="{C3380CC4-5D6E-409C-BE32-E72D297353CC}">
              <c16:uniqueId val="{00000006-C2EE-4873-92AE-1A61A62A03AB}"/>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1.267803910066982E-2"/>
          <c:y val="0.51405096290554819"/>
          <c:w val="0.46528283706962797"/>
          <c:h val="0.2856394472446728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SN" dirty="0"/>
          </a:p>
        </p:txBody>
      </p:sp>
    </p:spTree>
    <p:extLst>
      <p:ext uri="{BB962C8B-B14F-4D97-AF65-F5344CB8AC3E}">
        <p14:creationId xmlns:p14="http://schemas.microsoft.com/office/powerpoint/2010/main" val="1185580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635429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1" name="Google Shape;25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B91918-9204-B208-1345-155E3670D00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SN"/>
          </a:p>
        </p:txBody>
      </p:sp>
      <p:sp>
        <p:nvSpPr>
          <p:cNvPr id="3" name="Sous-titre 2">
            <a:extLst>
              <a:ext uri="{FF2B5EF4-FFF2-40B4-BE49-F238E27FC236}">
                <a16:creationId xmlns:a16="http://schemas.microsoft.com/office/drawing/2014/main" id="{09F189DD-C6A7-C0B0-B28B-1229C71D40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SN"/>
          </a:p>
        </p:txBody>
      </p:sp>
      <p:sp>
        <p:nvSpPr>
          <p:cNvPr id="4" name="Espace réservé de la date 3">
            <a:extLst>
              <a:ext uri="{FF2B5EF4-FFF2-40B4-BE49-F238E27FC236}">
                <a16:creationId xmlns:a16="http://schemas.microsoft.com/office/drawing/2014/main" id="{6C873B4D-8A9B-B3D0-6EC0-2F04FEBB5FB1}"/>
              </a:ext>
            </a:extLst>
          </p:cNvPr>
          <p:cNvSpPr>
            <a:spLocks noGrp="1"/>
          </p:cNvSpPr>
          <p:nvPr>
            <p:ph type="dt" sz="half" idx="10"/>
          </p:nvPr>
        </p:nvSpPr>
        <p:spPr/>
        <p:txBody>
          <a:bodyPr/>
          <a:lstStyle/>
          <a:p>
            <a:endParaRPr lang="fr-SN"/>
          </a:p>
        </p:txBody>
      </p:sp>
      <p:sp>
        <p:nvSpPr>
          <p:cNvPr id="5" name="Espace réservé du pied de page 4">
            <a:extLst>
              <a:ext uri="{FF2B5EF4-FFF2-40B4-BE49-F238E27FC236}">
                <a16:creationId xmlns:a16="http://schemas.microsoft.com/office/drawing/2014/main" id="{93BD9469-2976-8228-AE77-F79974B19705}"/>
              </a:ext>
            </a:extLst>
          </p:cNvPr>
          <p:cNvSpPr>
            <a:spLocks noGrp="1"/>
          </p:cNvSpPr>
          <p:nvPr>
            <p:ph type="ftr" sz="quarter" idx="11"/>
          </p:nvPr>
        </p:nvSpPr>
        <p:spPr/>
        <p:txBody>
          <a:bodyPr/>
          <a:lstStyle/>
          <a:p>
            <a:endParaRPr lang="fr-SN"/>
          </a:p>
        </p:txBody>
      </p:sp>
      <p:sp>
        <p:nvSpPr>
          <p:cNvPr id="6" name="Espace réservé du numéro de diapositive 5">
            <a:extLst>
              <a:ext uri="{FF2B5EF4-FFF2-40B4-BE49-F238E27FC236}">
                <a16:creationId xmlns:a16="http://schemas.microsoft.com/office/drawing/2014/main" id="{6691CC18-74C2-FF51-D971-804808FA23D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4091164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D5DA4D-AD1A-CCA2-FD64-4C6E6FC3916F}"/>
              </a:ext>
            </a:extLst>
          </p:cNvPr>
          <p:cNvSpPr>
            <a:spLocks noGrp="1"/>
          </p:cNvSpPr>
          <p:nvPr>
            <p:ph type="title"/>
          </p:nvPr>
        </p:nvSpPr>
        <p:spPr/>
        <p:txBody>
          <a:bodyPr/>
          <a:lstStyle/>
          <a:p>
            <a:r>
              <a:rPr lang="fr-FR"/>
              <a:t>Modifiez le style du titre</a:t>
            </a:r>
            <a:endParaRPr lang="fr-SN"/>
          </a:p>
        </p:txBody>
      </p:sp>
      <p:sp>
        <p:nvSpPr>
          <p:cNvPr id="3" name="Espace réservé du contenu 2">
            <a:extLst>
              <a:ext uri="{FF2B5EF4-FFF2-40B4-BE49-F238E27FC236}">
                <a16:creationId xmlns:a16="http://schemas.microsoft.com/office/drawing/2014/main" id="{0A4D8620-EBCC-0926-64E5-E00B8D0BFF5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e la date 3">
            <a:extLst>
              <a:ext uri="{FF2B5EF4-FFF2-40B4-BE49-F238E27FC236}">
                <a16:creationId xmlns:a16="http://schemas.microsoft.com/office/drawing/2014/main" id="{351C1A39-76A6-56F3-C3AC-EA4057421D6B}"/>
              </a:ext>
            </a:extLst>
          </p:cNvPr>
          <p:cNvSpPr>
            <a:spLocks noGrp="1"/>
          </p:cNvSpPr>
          <p:nvPr>
            <p:ph type="dt" sz="half" idx="10"/>
          </p:nvPr>
        </p:nvSpPr>
        <p:spPr/>
        <p:txBody>
          <a:bodyPr/>
          <a:lstStyle/>
          <a:p>
            <a:endParaRPr lang="fr-SN"/>
          </a:p>
        </p:txBody>
      </p:sp>
      <p:sp>
        <p:nvSpPr>
          <p:cNvPr id="5" name="Espace réservé du pied de page 4">
            <a:extLst>
              <a:ext uri="{FF2B5EF4-FFF2-40B4-BE49-F238E27FC236}">
                <a16:creationId xmlns:a16="http://schemas.microsoft.com/office/drawing/2014/main" id="{C5B7C41E-586C-E6AB-2E47-A232041259BA}"/>
              </a:ext>
            </a:extLst>
          </p:cNvPr>
          <p:cNvSpPr>
            <a:spLocks noGrp="1"/>
          </p:cNvSpPr>
          <p:nvPr>
            <p:ph type="ftr" sz="quarter" idx="11"/>
          </p:nvPr>
        </p:nvSpPr>
        <p:spPr/>
        <p:txBody>
          <a:bodyPr/>
          <a:lstStyle/>
          <a:p>
            <a:endParaRPr lang="fr-SN"/>
          </a:p>
        </p:txBody>
      </p:sp>
      <p:sp>
        <p:nvSpPr>
          <p:cNvPr id="6" name="Espace réservé du numéro de diapositive 5">
            <a:extLst>
              <a:ext uri="{FF2B5EF4-FFF2-40B4-BE49-F238E27FC236}">
                <a16:creationId xmlns:a16="http://schemas.microsoft.com/office/drawing/2014/main" id="{8112418C-41CD-2EE4-60BE-7AF71319B19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1800213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988166-2933-2641-55ED-4FD99E40404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SN"/>
          </a:p>
        </p:txBody>
      </p:sp>
      <p:sp>
        <p:nvSpPr>
          <p:cNvPr id="3" name="Espace réservé du texte 2">
            <a:extLst>
              <a:ext uri="{FF2B5EF4-FFF2-40B4-BE49-F238E27FC236}">
                <a16:creationId xmlns:a16="http://schemas.microsoft.com/office/drawing/2014/main" id="{E6E7BB29-0C59-3610-B955-6247FFF069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621EF2A-FA11-9634-ADB4-837C124BEABD}"/>
              </a:ext>
            </a:extLst>
          </p:cNvPr>
          <p:cNvSpPr>
            <a:spLocks noGrp="1"/>
          </p:cNvSpPr>
          <p:nvPr>
            <p:ph type="dt" sz="half" idx="10"/>
          </p:nvPr>
        </p:nvSpPr>
        <p:spPr/>
        <p:txBody>
          <a:bodyPr/>
          <a:lstStyle/>
          <a:p>
            <a:endParaRPr lang="fr-SN"/>
          </a:p>
        </p:txBody>
      </p:sp>
      <p:sp>
        <p:nvSpPr>
          <p:cNvPr id="5" name="Espace réservé du pied de page 4">
            <a:extLst>
              <a:ext uri="{FF2B5EF4-FFF2-40B4-BE49-F238E27FC236}">
                <a16:creationId xmlns:a16="http://schemas.microsoft.com/office/drawing/2014/main" id="{3FC763F2-530C-1653-19BF-A8BACFF6EF8E}"/>
              </a:ext>
            </a:extLst>
          </p:cNvPr>
          <p:cNvSpPr>
            <a:spLocks noGrp="1"/>
          </p:cNvSpPr>
          <p:nvPr>
            <p:ph type="ftr" sz="quarter" idx="11"/>
          </p:nvPr>
        </p:nvSpPr>
        <p:spPr/>
        <p:txBody>
          <a:bodyPr/>
          <a:lstStyle/>
          <a:p>
            <a:endParaRPr lang="fr-SN"/>
          </a:p>
        </p:txBody>
      </p:sp>
      <p:sp>
        <p:nvSpPr>
          <p:cNvPr id="6" name="Espace réservé du numéro de diapositive 5">
            <a:extLst>
              <a:ext uri="{FF2B5EF4-FFF2-40B4-BE49-F238E27FC236}">
                <a16:creationId xmlns:a16="http://schemas.microsoft.com/office/drawing/2014/main" id="{E9115FBE-BCA6-C943-6386-9D10909DA99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3064791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69F167-2999-3E6A-5EC7-C011000B79DA}"/>
              </a:ext>
            </a:extLst>
          </p:cNvPr>
          <p:cNvSpPr>
            <a:spLocks noGrp="1"/>
          </p:cNvSpPr>
          <p:nvPr>
            <p:ph type="title"/>
          </p:nvPr>
        </p:nvSpPr>
        <p:spPr/>
        <p:txBody>
          <a:bodyPr/>
          <a:lstStyle/>
          <a:p>
            <a:r>
              <a:rPr lang="fr-FR"/>
              <a:t>Modifiez le style du titre</a:t>
            </a:r>
            <a:endParaRPr lang="fr-SN"/>
          </a:p>
        </p:txBody>
      </p:sp>
      <p:sp>
        <p:nvSpPr>
          <p:cNvPr id="3" name="Espace réservé du contenu 2">
            <a:extLst>
              <a:ext uri="{FF2B5EF4-FFF2-40B4-BE49-F238E27FC236}">
                <a16:creationId xmlns:a16="http://schemas.microsoft.com/office/drawing/2014/main" id="{16D4B0A9-F5FF-60C9-A858-59FA8A01696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u contenu 3">
            <a:extLst>
              <a:ext uri="{FF2B5EF4-FFF2-40B4-BE49-F238E27FC236}">
                <a16:creationId xmlns:a16="http://schemas.microsoft.com/office/drawing/2014/main" id="{0E6988DE-B2DC-D09D-52D6-C8382E512B7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5" name="Espace réservé de la date 4">
            <a:extLst>
              <a:ext uri="{FF2B5EF4-FFF2-40B4-BE49-F238E27FC236}">
                <a16:creationId xmlns:a16="http://schemas.microsoft.com/office/drawing/2014/main" id="{9B93E5B8-9D40-BDA4-AFC7-5F919CAA908C}"/>
              </a:ext>
            </a:extLst>
          </p:cNvPr>
          <p:cNvSpPr>
            <a:spLocks noGrp="1"/>
          </p:cNvSpPr>
          <p:nvPr>
            <p:ph type="dt" sz="half" idx="10"/>
          </p:nvPr>
        </p:nvSpPr>
        <p:spPr/>
        <p:txBody>
          <a:bodyPr/>
          <a:lstStyle/>
          <a:p>
            <a:endParaRPr lang="fr-SN"/>
          </a:p>
        </p:txBody>
      </p:sp>
      <p:sp>
        <p:nvSpPr>
          <p:cNvPr id="6" name="Espace réservé du pied de page 5">
            <a:extLst>
              <a:ext uri="{FF2B5EF4-FFF2-40B4-BE49-F238E27FC236}">
                <a16:creationId xmlns:a16="http://schemas.microsoft.com/office/drawing/2014/main" id="{F6F37DF3-7C20-DB5E-B14B-BEEB2F525B83}"/>
              </a:ext>
            </a:extLst>
          </p:cNvPr>
          <p:cNvSpPr>
            <a:spLocks noGrp="1"/>
          </p:cNvSpPr>
          <p:nvPr>
            <p:ph type="ftr" sz="quarter" idx="11"/>
          </p:nvPr>
        </p:nvSpPr>
        <p:spPr/>
        <p:txBody>
          <a:bodyPr/>
          <a:lstStyle/>
          <a:p>
            <a:endParaRPr lang="fr-SN"/>
          </a:p>
        </p:txBody>
      </p:sp>
      <p:sp>
        <p:nvSpPr>
          <p:cNvPr id="7" name="Espace réservé du numéro de diapositive 6">
            <a:extLst>
              <a:ext uri="{FF2B5EF4-FFF2-40B4-BE49-F238E27FC236}">
                <a16:creationId xmlns:a16="http://schemas.microsoft.com/office/drawing/2014/main" id="{B2C17C9C-BA01-B368-2D70-E944FF83ED4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1156519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226BEA-83A2-F06C-F4D7-96F9D91EE337}"/>
              </a:ext>
            </a:extLst>
          </p:cNvPr>
          <p:cNvSpPr>
            <a:spLocks noGrp="1"/>
          </p:cNvSpPr>
          <p:nvPr>
            <p:ph type="title"/>
          </p:nvPr>
        </p:nvSpPr>
        <p:spPr>
          <a:xfrm>
            <a:off x="839788" y="365125"/>
            <a:ext cx="10515600" cy="1325563"/>
          </a:xfrm>
        </p:spPr>
        <p:txBody>
          <a:bodyPr/>
          <a:lstStyle/>
          <a:p>
            <a:r>
              <a:rPr lang="fr-FR"/>
              <a:t>Modifiez le style du titre</a:t>
            </a:r>
            <a:endParaRPr lang="fr-SN"/>
          </a:p>
        </p:txBody>
      </p:sp>
      <p:sp>
        <p:nvSpPr>
          <p:cNvPr id="3" name="Espace réservé du texte 2">
            <a:extLst>
              <a:ext uri="{FF2B5EF4-FFF2-40B4-BE49-F238E27FC236}">
                <a16:creationId xmlns:a16="http://schemas.microsoft.com/office/drawing/2014/main" id="{9327D484-B067-09CD-8E8F-7227F9D305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6B51CBC-B053-077E-047D-9D1AD60791E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5" name="Espace réservé du texte 4">
            <a:extLst>
              <a:ext uri="{FF2B5EF4-FFF2-40B4-BE49-F238E27FC236}">
                <a16:creationId xmlns:a16="http://schemas.microsoft.com/office/drawing/2014/main" id="{1BA58F03-FA60-9B90-844B-022F79FBA3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F11EE1E-4A0D-6911-9B88-D548F2B97DA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7" name="Espace réservé de la date 6">
            <a:extLst>
              <a:ext uri="{FF2B5EF4-FFF2-40B4-BE49-F238E27FC236}">
                <a16:creationId xmlns:a16="http://schemas.microsoft.com/office/drawing/2014/main" id="{147B00FC-E12B-2E78-F75C-003EBFC20147}"/>
              </a:ext>
            </a:extLst>
          </p:cNvPr>
          <p:cNvSpPr>
            <a:spLocks noGrp="1"/>
          </p:cNvSpPr>
          <p:nvPr>
            <p:ph type="dt" sz="half" idx="10"/>
          </p:nvPr>
        </p:nvSpPr>
        <p:spPr/>
        <p:txBody>
          <a:bodyPr/>
          <a:lstStyle/>
          <a:p>
            <a:endParaRPr lang="fr-SN"/>
          </a:p>
        </p:txBody>
      </p:sp>
      <p:sp>
        <p:nvSpPr>
          <p:cNvPr id="8" name="Espace réservé du pied de page 7">
            <a:extLst>
              <a:ext uri="{FF2B5EF4-FFF2-40B4-BE49-F238E27FC236}">
                <a16:creationId xmlns:a16="http://schemas.microsoft.com/office/drawing/2014/main" id="{37451B2C-7455-1EF2-B674-EFF835D56438}"/>
              </a:ext>
            </a:extLst>
          </p:cNvPr>
          <p:cNvSpPr>
            <a:spLocks noGrp="1"/>
          </p:cNvSpPr>
          <p:nvPr>
            <p:ph type="ftr" sz="quarter" idx="11"/>
          </p:nvPr>
        </p:nvSpPr>
        <p:spPr/>
        <p:txBody>
          <a:bodyPr/>
          <a:lstStyle/>
          <a:p>
            <a:endParaRPr lang="fr-SN"/>
          </a:p>
        </p:txBody>
      </p:sp>
      <p:sp>
        <p:nvSpPr>
          <p:cNvPr id="9" name="Espace réservé du numéro de diapositive 8">
            <a:extLst>
              <a:ext uri="{FF2B5EF4-FFF2-40B4-BE49-F238E27FC236}">
                <a16:creationId xmlns:a16="http://schemas.microsoft.com/office/drawing/2014/main" id="{AF3ECF97-F5D3-E66D-E98C-58E1080966F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2296456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7EC3C2-472C-5725-4AAB-E96757726E9B}"/>
              </a:ext>
            </a:extLst>
          </p:cNvPr>
          <p:cNvSpPr>
            <a:spLocks noGrp="1"/>
          </p:cNvSpPr>
          <p:nvPr>
            <p:ph type="title"/>
          </p:nvPr>
        </p:nvSpPr>
        <p:spPr/>
        <p:txBody>
          <a:bodyPr/>
          <a:lstStyle/>
          <a:p>
            <a:r>
              <a:rPr lang="fr-FR"/>
              <a:t>Modifiez le style du titre</a:t>
            </a:r>
            <a:endParaRPr lang="fr-SN"/>
          </a:p>
        </p:txBody>
      </p:sp>
      <p:sp>
        <p:nvSpPr>
          <p:cNvPr id="3" name="Espace réservé de la date 2">
            <a:extLst>
              <a:ext uri="{FF2B5EF4-FFF2-40B4-BE49-F238E27FC236}">
                <a16:creationId xmlns:a16="http://schemas.microsoft.com/office/drawing/2014/main" id="{AC0B151F-A944-2BD6-1DE6-62B2DA3F5E8F}"/>
              </a:ext>
            </a:extLst>
          </p:cNvPr>
          <p:cNvSpPr>
            <a:spLocks noGrp="1"/>
          </p:cNvSpPr>
          <p:nvPr>
            <p:ph type="dt" sz="half" idx="10"/>
          </p:nvPr>
        </p:nvSpPr>
        <p:spPr/>
        <p:txBody>
          <a:bodyPr/>
          <a:lstStyle/>
          <a:p>
            <a:endParaRPr lang="fr-SN"/>
          </a:p>
        </p:txBody>
      </p:sp>
      <p:sp>
        <p:nvSpPr>
          <p:cNvPr id="4" name="Espace réservé du pied de page 3">
            <a:extLst>
              <a:ext uri="{FF2B5EF4-FFF2-40B4-BE49-F238E27FC236}">
                <a16:creationId xmlns:a16="http://schemas.microsoft.com/office/drawing/2014/main" id="{C45D4C08-B0E9-9BC1-0CE4-CAE1D30F05FF}"/>
              </a:ext>
            </a:extLst>
          </p:cNvPr>
          <p:cNvSpPr>
            <a:spLocks noGrp="1"/>
          </p:cNvSpPr>
          <p:nvPr>
            <p:ph type="ftr" sz="quarter" idx="11"/>
          </p:nvPr>
        </p:nvSpPr>
        <p:spPr/>
        <p:txBody>
          <a:bodyPr/>
          <a:lstStyle/>
          <a:p>
            <a:endParaRPr lang="fr-SN"/>
          </a:p>
        </p:txBody>
      </p:sp>
      <p:sp>
        <p:nvSpPr>
          <p:cNvPr id="5" name="Espace réservé du numéro de diapositive 4">
            <a:extLst>
              <a:ext uri="{FF2B5EF4-FFF2-40B4-BE49-F238E27FC236}">
                <a16:creationId xmlns:a16="http://schemas.microsoft.com/office/drawing/2014/main" id="{D285BF56-444E-8846-DB00-2F2E70D948C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2103057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AD248FC-DEEA-24CC-BFD5-AF2305478A05}"/>
              </a:ext>
            </a:extLst>
          </p:cNvPr>
          <p:cNvSpPr>
            <a:spLocks noGrp="1"/>
          </p:cNvSpPr>
          <p:nvPr>
            <p:ph type="dt" sz="half" idx="10"/>
          </p:nvPr>
        </p:nvSpPr>
        <p:spPr/>
        <p:txBody>
          <a:bodyPr/>
          <a:lstStyle/>
          <a:p>
            <a:endParaRPr lang="fr-SN"/>
          </a:p>
        </p:txBody>
      </p:sp>
      <p:sp>
        <p:nvSpPr>
          <p:cNvPr id="3" name="Espace réservé du pied de page 2">
            <a:extLst>
              <a:ext uri="{FF2B5EF4-FFF2-40B4-BE49-F238E27FC236}">
                <a16:creationId xmlns:a16="http://schemas.microsoft.com/office/drawing/2014/main" id="{E39AC0BA-ECF3-6777-5A00-E34483F6720F}"/>
              </a:ext>
            </a:extLst>
          </p:cNvPr>
          <p:cNvSpPr>
            <a:spLocks noGrp="1"/>
          </p:cNvSpPr>
          <p:nvPr>
            <p:ph type="ftr" sz="quarter" idx="11"/>
          </p:nvPr>
        </p:nvSpPr>
        <p:spPr/>
        <p:txBody>
          <a:bodyPr/>
          <a:lstStyle/>
          <a:p>
            <a:endParaRPr lang="fr-SN"/>
          </a:p>
        </p:txBody>
      </p:sp>
      <p:sp>
        <p:nvSpPr>
          <p:cNvPr id="4" name="Espace réservé du numéro de diapositive 3">
            <a:extLst>
              <a:ext uri="{FF2B5EF4-FFF2-40B4-BE49-F238E27FC236}">
                <a16:creationId xmlns:a16="http://schemas.microsoft.com/office/drawing/2014/main" id="{9CF1D70B-5623-6149-E410-078FE421E97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4003988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5D9CA4-7A17-E5F8-8F80-0C3EFE01798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SN"/>
          </a:p>
        </p:txBody>
      </p:sp>
      <p:sp>
        <p:nvSpPr>
          <p:cNvPr id="3" name="Espace réservé du contenu 2">
            <a:extLst>
              <a:ext uri="{FF2B5EF4-FFF2-40B4-BE49-F238E27FC236}">
                <a16:creationId xmlns:a16="http://schemas.microsoft.com/office/drawing/2014/main" id="{78C0C673-250E-77A8-D69B-64A1161D6C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u texte 3">
            <a:extLst>
              <a:ext uri="{FF2B5EF4-FFF2-40B4-BE49-F238E27FC236}">
                <a16:creationId xmlns:a16="http://schemas.microsoft.com/office/drawing/2014/main" id="{0CB9620F-4A08-FBEA-DE46-CC8814AD2C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F5FB738-1D67-EC42-F622-FE9DFA4C8FBF}"/>
              </a:ext>
            </a:extLst>
          </p:cNvPr>
          <p:cNvSpPr>
            <a:spLocks noGrp="1"/>
          </p:cNvSpPr>
          <p:nvPr>
            <p:ph type="dt" sz="half" idx="10"/>
          </p:nvPr>
        </p:nvSpPr>
        <p:spPr/>
        <p:txBody>
          <a:bodyPr/>
          <a:lstStyle/>
          <a:p>
            <a:endParaRPr lang="fr-SN"/>
          </a:p>
        </p:txBody>
      </p:sp>
      <p:sp>
        <p:nvSpPr>
          <p:cNvPr id="6" name="Espace réservé du pied de page 5">
            <a:extLst>
              <a:ext uri="{FF2B5EF4-FFF2-40B4-BE49-F238E27FC236}">
                <a16:creationId xmlns:a16="http://schemas.microsoft.com/office/drawing/2014/main" id="{B927E87A-B8E8-9B9B-6372-8D0DD1B799F6}"/>
              </a:ext>
            </a:extLst>
          </p:cNvPr>
          <p:cNvSpPr>
            <a:spLocks noGrp="1"/>
          </p:cNvSpPr>
          <p:nvPr>
            <p:ph type="ftr" sz="quarter" idx="11"/>
          </p:nvPr>
        </p:nvSpPr>
        <p:spPr/>
        <p:txBody>
          <a:bodyPr/>
          <a:lstStyle/>
          <a:p>
            <a:endParaRPr lang="fr-SN"/>
          </a:p>
        </p:txBody>
      </p:sp>
      <p:sp>
        <p:nvSpPr>
          <p:cNvPr id="7" name="Espace réservé du numéro de diapositive 6">
            <a:extLst>
              <a:ext uri="{FF2B5EF4-FFF2-40B4-BE49-F238E27FC236}">
                <a16:creationId xmlns:a16="http://schemas.microsoft.com/office/drawing/2014/main" id="{D423FA6E-57A4-5606-63E1-FDB40C8EADC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2247637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818A9-FC1C-FB68-B8A0-F2D5630F093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SN"/>
          </a:p>
        </p:txBody>
      </p:sp>
      <p:sp>
        <p:nvSpPr>
          <p:cNvPr id="3" name="Espace réservé pour une image  2">
            <a:extLst>
              <a:ext uri="{FF2B5EF4-FFF2-40B4-BE49-F238E27FC236}">
                <a16:creationId xmlns:a16="http://schemas.microsoft.com/office/drawing/2014/main" id="{F3CD1F79-0C55-466C-C935-89E0113283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SN"/>
          </a:p>
        </p:txBody>
      </p:sp>
      <p:sp>
        <p:nvSpPr>
          <p:cNvPr id="4" name="Espace réservé du texte 3">
            <a:extLst>
              <a:ext uri="{FF2B5EF4-FFF2-40B4-BE49-F238E27FC236}">
                <a16:creationId xmlns:a16="http://schemas.microsoft.com/office/drawing/2014/main" id="{678269E6-DD7B-F5C8-5EB3-E4AAA95549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215A5AB-BFD0-1571-43AC-4A69E7ACCB79}"/>
              </a:ext>
            </a:extLst>
          </p:cNvPr>
          <p:cNvSpPr>
            <a:spLocks noGrp="1"/>
          </p:cNvSpPr>
          <p:nvPr>
            <p:ph type="dt" sz="half" idx="10"/>
          </p:nvPr>
        </p:nvSpPr>
        <p:spPr/>
        <p:txBody>
          <a:bodyPr/>
          <a:lstStyle/>
          <a:p>
            <a:endParaRPr lang="fr-SN"/>
          </a:p>
        </p:txBody>
      </p:sp>
      <p:sp>
        <p:nvSpPr>
          <p:cNvPr id="6" name="Espace réservé du pied de page 5">
            <a:extLst>
              <a:ext uri="{FF2B5EF4-FFF2-40B4-BE49-F238E27FC236}">
                <a16:creationId xmlns:a16="http://schemas.microsoft.com/office/drawing/2014/main" id="{3422A8ED-7BAE-45DD-6CF8-0D2E74F336E1}"/>
              </a:ext>
            </a:extLst>
          </p:cNvPr>
          <p:cNvSpPr>
            <a:spLocks noGrp="1"/>
          </p:cNvSpPr>
          <p:nvPr>
            <p:ph type="ftr" sz="quarter" idx="11"/>
          </p:nvPr>
        </p:nvSpPr>
        <p:spPr/>
        <p:txBody>
          <a:bodyPr/>
          <a:lstStyle/>
          <a:p>
            <a:endParaRPr lang="fr-SN"/>
          </a:p>
        </p:txBody>
      </p:sp>
      <p:sp>
        <p:nvSpPr>
          <p:cNvPr id="7" name="Espace réservé du numéro de diapositive 6">
            <a:extLst>
              <a:ext uri="{FF2B5EF4-FFF2-40B4-BE49-F238E27FC236}">
                <a16:creationId xmlns:a16="http://schemas.microsoft.com/office/drawing/2014/main" id="{92ADAD42-7C03-BD0C-C83C-25623A09465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6083771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BC7113-E64F-D161-88AC-0BABD2125CED}"/>
              </a:ext>
            </a:extLst>
          </p:cNvPr>
          <p:cNvSpPr>
            <a:spLocks noGrp="1"/>
          </p:cNvSpPr>
          <p:nvPr>
            <p:ph type="title"/>
          </p:nvPr>
        </p:nvSpPr>
        <p:spPr/>
        <p:txBody>
          <a:bodyPr/>
          <a:lstStyle/>
          <a:p>
            <a:r>
              <a:rPr lang="fr-FR"/>
              <a:t>Modifiez le style du titre</a:t>
            </a:r>
            <a:endParaRPr lang="fr-SN"/>
          </a:p>
        </p:txBody>
      </p:sp>
      <p:sp>
        <p:nvSpPr>
          <p:cNvPr id="3" name="Espace réservé du texte vertical 2">
            <a:extLst>
              <a:ext uri="{FF2B5EF4-FFF2-40B4-BE49-F238E27FC236}">
                <a16:creationId xmlns:a16="http://schemas.microsoft.com/office/drawing/2014/main" id="{5905D511-0FAF-B326-CE4F-3EC17D49F1C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e la date 3">
            <a:extLst>
              <a:ext uri="{FF2B5EF4-FFF2-40B4-BE49-F238E27FC236}">
                <a16:creationId xmlns:a16="http://schemas.microsoft.com/office/drawing/2014/main" id="{9A4B8CE9-2D4F-1579-45C4-AB5ECED8E0E8}"/>
              </a:ext>
            </a:extLst>
          </p:cNvPr>
          <p:cNvSpPr>
            <a:spLocks noGrp="1"/>
          </p:cNvSpPr>
          <p:nvPr>
            <p:ph type="dt" sz="half" idx="10"/>
          </p:nvPr>
        </p:nvSpPr>
        <p:spPr/>
        <p:txBody>
          <a:bodyPr/>
          <a:lstStyle/>
          <a:p>
            <a:endParaRPr lang="fr-SN"/>
          </a:p>
        </p:txBody>
      </p:sp>
      <p:sp>
        <p:nvSpPr>
          <p:cNvPr id="5" name="Espace réservé du pied de page 4">
            <a:extLst>
              <a:ext uri="{FF2B5EF4-FFF2-40B4-BE49-F238E27FC236}">
                <a16:creationId xmlns:a16="http://schemas.microsoft.com/office/drawing/2014/main" id="{733294F0-6BA1-CAD7-B3BC-CBE0E0E75AC6}"/>
              </a:ext>
            </a:extLst>
          </p:cNvPr>
          <p:cNvSpPr>
            <a:spLocks noGrp="1"/>
          </p:cNvSpPr>
          <p:nvPr>
            <p:ph type="ftr" sz="quarter" idx="11"/>
          </p:nvPr>
        </p:nvSpPr>
        <p:spPr/>
        <p:txBody>
          <a:bodyPr/>
          <a:lstStyle/>
          <a:p>
            <a:endParaRPr lang="fr-SN"/>
          </a:p>
        </p:txBody>
      </p:sp>
      <p:sp>
        <p:nvSpPr>
          <p:cNvPr id="6" name="Espace réservé du numéro de diapositive 5">
            <a:extLst>
              <a:ext uri="{FF2B5EF4-FFF2-40B4-BE49-F238E27FC236}">
                <a16:creationId xmlns:a16="http://schemas.microsoft.com/office/drawing/2014/main" id="{5A410526-74E2-A739-EAF3-8D39FAF7DF8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1631604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13DFD97-E682-4558-421C-49F6E18899D1}"/>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SN"/>
          </a:p>
        </p:txBody>
      </p:sp>
      <p:sp>
        <p:nvSpPr>
          <p:cNvPr id="3" name="Espace réservé du texte vertical 2">
            <a:extLst>
              <a:ext uri="{FF2B5EF4-FFF2-40B4-BE49-F238E27FC236}">
                <a16:creationId xmlns:a16="http://schemas.microsoft.com/office/drawing/2014/main" id="{DDF0688C-2BAA-2A07-5522-4F4D40008A4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e la date 3">
            <a:extLst>
              <a:ext uri="{FF2B5EF4-FFF2-40B4-BE49-F238E27FC236}">
                <a16:creationId xmlns:a16="http://schemas.microsoft.com/office/drawing/2014/main" id="{C36D55C0-7571-6F85-BD92-7D65B5E1501C}"/>
              </a:ext>
            </a:extLst>
          </p:cNvPr>
          <p:cNvSpPr>
            <a:spLocks noGrp="1"/>
          </p:cNvSpPr>
          <p:nvPr>
            <p:ph type="dt" sz="half" idx="10"/>
          </p:nvPr>
        </p:nvSpPr>
        <p:spPr/>
        <p:txBody>
          <a:bodyPr/>
          <a:lstStyle/>
          <a:p>
            <a:endParaRPr lang="fr-SN"/>
          </a:p>
        </p:txBody>
      </p:sp>
      <p:sp>
        <p:nvSpPr>
          <p:cNvPr id="5" name="Espace réservé du pied de page 4">
            <a:extLst>
              <a:ext uri="{FF2B5EF4-FFF2-40B4-BE49-F238E27FC236}">
                <a16:creationId xmlns:a16="http://schemas.microsoft.com/office/drawing/2014/main" id="{6B33E116-A6A1-279B-9866-D372CD8F82C0}"/>
              </a:ext>
            </a:extLst>
          </p:cNvPr>
          <p:cNvSpPr>
            <a:spLocks noGrp="1"/>
          </p:cNvSpPr>
          <p:nvPr>
            <p:ph type="ftr" sz="quarter" idx="11"/>
          </p:nvPr>
        </p:nvSpPr>
        <p:spPr/>
        <p:txBody>
          <a:bodyPr/>
          <a:lstStyle/>
          <a:p>
            <a:endParaRPr lang="fr-SN"/>
          </a:p>
        </p:txBody>
      </p:sp>
      <p:sp>
        <p:nvSpPr>
          <p:cNvPr id="6" name="Espace réservé du numéro de diapositive 5">
            <a:extLst>
              <a:ext uri="{FF2B5EF4-FFF2-40B4-BE49-F238E27FC236}">
                <a16:creationId xmlns:a16="http://schemas.microsoft.com/office/drawing/2014/main" id="{E013C4B4-4B36-AF5F-A8DE-C4AC91DCFD2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3849436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A8CE1EA-8211-C1D1-06B9-88CEF23A32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SN"/>
          </a:p>
        </p:txBody>
      </p:sp>
      <p:sp>
        <p:nvSpPr>
          <p:cNvPr id="3" name="Espace réservé du texte 2">
            <a:extLst>
              <a:ext uri="{FF2B5EF4-FFF2-40B4-BE49-F238E27FC236}">
                <a16:creationId xmlns:a16="http://schemas.microsoft.com/office/drawing/2014/main" id="{6E494CD8-0443-3023-3FB5-5BA5A100C9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e la date 3">
            <a:extLst>
              <a:ext uri="{FF2B5EF4-FFF2-40B4-BE49-F238E27FC236}">
                <a16:creationId xmlns:a16="http://schemas.microsoft.com/office/drawing/2014/main" id="{9A3285C2-3222-4E22-58DA-DFE5CBB008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fr-SN"/>
          </a:p>
        </p:txBody>
      </p:sp>
      <p:sp>
        <p:nvSpPr>
          <p:cNvPr id="5" name="Espace réservé du pied de page 4">
            <a:extLst>
              <a:ext uri="{FF2B5EF4-FFF2-40B4-BE49-F238E27FC236}">
                <a16:creationId xmlns:a16="http://schemas.microsoft.com/office/drawing/2014/main" id="{7D8B8E67-8AAE-2DD5-89F2-F11153A4BB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SN"/>
          </a:p>
        </p:txBody>
      </p:sp>
      <p:sp>
        <p:nvSpPr>
          <p:cNvPr id="6" name="Espace réservé du numéro de diapositive 5">
            <a:extLst>
              <a:ext uri="{FF2B5EF4-FFF2-40B4-BE49-F238E27FC236}">
                <a16:creationId xmlns:a16="http://schemas.microsoft.com/office/drawing/2014/main" id="{EE11DE9E-DA4C-295C-DD3E-C4BFFE10B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lvl="0" indent="0" algn="r" rtl="0">
              <a:spcBef>
                <a:spcPts val="0"/>
              </a:spcBef>
              <a:spcAft>
                <a:spcPts val="0"/>
              </a:spcAft>
              <a:buNone/>
            </a:pPr>
            <a:fld id="{00000000-1234-1234-1234-123412341234}" type="slidenum">
              <a:rPr lang="fr-SN" smtClean="0"/>
              <a:t>‹N°›</a:t>
            </a:fld>
            <a:endParaRPr lang="fr-SN"/>
          </a:p>
        </p:txBody>
      </p:sp>
    </p:spTree>
    <p:extLst>
      <p:ext uri="{BB962C8B-B14F-4D97-AF65-F5344CB8AC3E}">
        <p14:creationId xmlns:p14="http://schemas.microsoft.com/office/powerpoint/2010/main" val="3889190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www.med.tn/medicament/isone-20-mg--comprime-5509.html" TargetMode="External"/><Relationship Id="rId3" Type="http://schemas.openxmlformats.org/officeDocument/2006/relationships/hyperlink" Target="https://clic-campus.fr/top-10-des-langues-les-plus-parlees-dans-le-monde/" TargetMode="External"/><Relationship Id="rId7" Type="http://schemas.openxmlformats.org/officeDocument/2006/relationships/hyperlink" Target="https://scholar.google.com/scholar_lookup?&amp;title=Integrating%20speaker%20identification%20and%20learning%20with%20adaptive%20speech%20recognition&amp;pages=185-192&amp;publication_year=2004&amp;author=Fink%2CG.A.&amp;author=Pl%C3%B6tz%2C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doi.org/10.1007/11671299_34" TargetMode="External"/><Relationship Id="rId11" Type="http://schemas.openxmlformats.org/officeDocument/2006/relationships/image" Target="../media/image1.png"/><Relationship Id="rId5" Type="http://schemas.openxmlformats.org/officeDocument/2006/relationships/hyperlink" Target="https://theconversation.com/multilinguisme-au-senegal-dans-quelle-s-langue-s-informer-et-impliquer-les-populations-121996" TargetMode="External"/><Relationship Id="rId10" Type="http://schemas.openxmlformats.org/officeDocument/2006/relationships/image" Target="../media/image2.png"/><Relationship Id="rId4" Type="http://schemas.openxmlformats.org/officeDocument/2006/relationships/hyperlink" Target="https://traduc.com/blog/langues-plus-parlees-afrique/" TargetMode="External"/><Relationship Id="rId9" Type="http://schemas.openxmlformats.org/officeDocument/2006/relationships/hyperlink" Target="https://www.gtechnologies.ch/synthese-vocal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274822" y="2439140"/>
            <a:ext cx="11528436" cy="1234122"/>
          </a:xfrm>
          <a:prstGeom prst="rect">
            <a:avLst/>
          </a:prstGeom>
          <a:noFill/>
          <a:ln>
            <a:noFill/>
          </a:ln>
        </p:spPr>
        <p:txBody>
          <a:bodyPr spcFirstLastPara="1" wrap="square" lIns="91425" tIns="45700" rIns="91425" bIns="45700" anchor="b" anchorCtr="0">
            <a:normAutofit fontScale="90000"/>
          </a:bodyPr>
          <a:lstStyle/>
          <a:p>
            <a:pPr>
              <a:lnSpc>
                <a:spcPct val="115000"/>
              </a:lnSpc>
              <a:spcAft>
                <a:spcPts val="800"/>
              </a:spcAft>
            </a:pP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br>
              <a:rPr lang="fr-SN" sz="1800" b="1" dirty="0">
                <a:solidFill>
                  <a:srgbClr val="000000"/>
                </a:solidFill>
                <a:latin typeface="Quattrocento Sans"/>
                <a:ea typeface="Quattrocento Sans"/>
                <a:cs typeface="Quattrocento Sans"/>
                <a:sym typeface="Quattrocento Sans"/>
              </a:rPr>
            </a:br>
            <a:br>
              <a:rPr lang="fr-SN" sz="1800" b="1" dirty="0">
                <a:latin typeface="Quattrocento Sans"/>
                <a:ea typeface="Arial"/>
                <a:cs typeface="Arial"/>
                <a:sym typeface="Quattrocento Sans"/>
              </a:rPr>
            </a:br>
            <a:br>
              <a:rPr lang="fr-SN" sz="1800" dirty="0">
                <a:latin typeface="Arial"/>
                <a:ea typeface="Arial"/>
                <a:cs typeface="Arial"/>
                <a:sym typeface="Arial"/>
              </a:rPr>
            </a:br>
            <a:br>
              <a:rPr lang="fr-SN" sz="1800" b="1" dirty="0">
                <a:solidFill>
                  <a:srgbClr val="000000"/>
                </a:solidFill>
                <a:latin typeface="Quattrocento Sans"/>
                <a:ea typeface="Quattrocento Sans"/>
                <a:cs typeface="Quattrocento Sans"/>
                <a:sym typeface="Quattrocento Sans"/>
              </a:rPr>
            </a:br>
            <a:r>
              <a:rPr lang="fr-FR" sz="800" b="0" i="0" dirty="0">
                <a:solidFill>
                  <a:schemeClr val="accent4"/>
                </a:solidFill>
                <a:effectLst/>
                <a:latin typeface="arial" panose="020B0604020202020204" pitchFamily="34" charset="0"/>
              </a:rPr>
              <a:t> </a:t>
            </a:r>
            <a:r>
              <a:rPr lang="fr-FR" sz="3100" b="1" dirty="0">
                <a:solidFill>
                  <a:schemeClr val="accent4"/>
                </a:solidFill>
                <a:latin typeface="arial" panose="020B0604020202020204" pitchFamily="34" charset="0"/>
              </a:rPr>
              <a:t>D</a:t>
            </a:r>
            <a:r>
              <a:rPr lang="fr-FR" sz="3100" b="1" i="0" dirty="0">
                <a:solidFill>
                  <a:schemeClr val="accent4"/>
                </a:solidFill>
                <a:effectLst/>
                <a:latin typeface="arial" panose="020B0604020202020204" pitchFamily="34" charset="0"/>
              </a:rPr>
              <a:t>euxième édition du Digital Colloquium (DICO 2025) </a:t>
            </a:r>
            <a:br>
              <a:rPr lang="fr-SN" sz="1800" b="1" dirty="0">
                <a:solidFill>
                  <a:schemeClr val="accent4"/>
                </a:solidFill>
                <a:latin typeface="Arial"/>
                <a:ea typeface="Arial"/>
                <a:cs typeface="Arial"/>
                <a:sym typeface="Arial"/>
              </a:rPr>
            </a:br>
            <a:r>
              <a:rPr lang="fr-SN" sz="2000" b="1" dirty="0">
                <a:solidFill>
                  <a:schemeClr val="accent4"/>
                </a:solidFill>
                <a:latin typeface="Arial" panose="020B0604020202020204" pitchFamily="34" charset="0"/>
                <a:ea typeface="Quattrocento Sans"/>
                <a:cs typeface="Arial" panose="020B0604020202020204" pitchFamily="34" charset="0"/>
                <a:sym typeface="Quattrocento Sans"/>
              </a:rPr>
              <a:t>Thème</a:t>
            </a:r>
            <a:r>
              <a:rPr lang="fr-SN" sz="2000" b="1" dirty="0">
                <a:solidFill>
                  <a:schemeClr val="accent4"/>
                </a:solidFill>
                <a:latin typeface="Quattrocento Sans"/>
                <a:ea typeface="Quattrocento Sans"/>
                <a:cs typeface="Quattrocento Sans"/>
                <a:sym typeface="Quattrocento Sans"/>
              </a:rPr>
              <a:t> :</a:t>
            </a:r>
            <a:r>
              <a:rPr lang="fr-FR" sz="2000" b="1" i="0" dirty="0">
                <a:solidFill>
                  <a:schemeClr val="accent4"/>
                </a:solidFill>
                <a:effectLst/>
                <a:latin typeface="arial" panose="020B0604020202020204" pitchFamily="34" charset="0"/>
              </a:rPr>
              <a:t> « Nouveaux paradigmes en sciences du langage :   </a:t>
            </a:r>
            <a:br>
              <a:rPr lang="fr-FR" sz="2000" b="1" i="0" dirty="0">
                <a:solidFill>
                  <a:schemeClr val="accent4"/>
                </a:solidFill>
                <a:effectLst/>
                <a:latin typeface="arial" panose="020B0604020202020204" pitchFamily="34" charset="0"/>
              </a:rPr>
            </a:br>
            <a:r>
              <a:rPr lang="fr-FR" sz="2000" b="1" i="0" dirty="0">
                <a:solidFill>
                  <a:schemeClr val="accent4"/>
                </a:solidFill>
                <a:effectLst/>
                <a:latin typeface="arial" panose="020B0604020202020204" pitchFamily="34" charset="0"/>
              </a:rPr>
              <a:t>          innovations et perspectives didactiques »</a:t>
            </a:r>
            <a:br>
              <a:rPr lang="fr-SN" sz="2700" b="1" dirty="0">
                <a:latin typeface="Arial"/>
                <a:ea typeface="Arial"/>
                <a:cs typeface="Arial"/>
                <a:sym typeface="Arial"/>
              </a:rPr>
            </a:br>
            <a:br>
              <a:rPr lang="fr-SN" sz="2000" b="1" kern="100" dirty="0">
                <a:effectLst/>
                <a:latin typeface="Aptos" panose="020B0004020202020204" pitchFamily="34" charset="0"/>
                <a:ea typeface="Aptos" panose="020B0004020202020204" pitchFamily="34" charset="0"/>
                <a:cs typeface="Arial" panose="020B0604020202020204" pitchFamily="34" charset="0"/>
              </a:rPr>
            </a:br>
            <a:br>
              <a:rPr lang="fr-SN" sz="1800" dirty="0">
                <a:latin typeface="Arial"/>
                <a:ea typeface="Arial"/>
                <a:cs typeface="Arial"/>
                <a:sym typeface="Arial"/>
              </a:rPr>
            </a:br>
            <a:br>
              <a:rPr lang="fr-SN" sz="1800" dirty="0">
                <a:latin typeface="Arial"/>
                <a:ea typeface="Arial"/>
                <a:cs typeface="Arial"/>
                <a:sym typeface="Arial"/>
              </a:rPr>
            </a:br>
            <a:br>
              <a:rPr lang="fr-SN" sz="1800" b="1" dirty="0">
                <a:solidFill>
                  <a:srgbClr val="000000"/>
                </a:solidFill>
                <a:latin typeface="Quattrocento Sans"/>
                <a:ea typeface="Quattrocento Sans"/>
                <a:cs typeface="Quattrocento Sans"/>
                <a:sym typeface="Quattrocento Sans"/>
              </a:rPr>
            </a:br>
            <a:br>
              <a:rPr lang="fr-SN" sz="1800" b="1" dirty="0">
                <a:latin typeface="Quattrocento Sans"/>
                <a:ea typeface="Arial"/>
                <a:cs typeface="Arial"/>
                <a:sym typeface="Quattrocento Sans"/>
              </a:rPr>
            </a:br>
            <a:br>
              <a:rPr lang="fr-SN" sz="1800" b="1" dirty="0">
                <a:latin typeface="Quattrocento Sans"/>
                <a:ea typeface="Arial"/>
                <a:cs typeface="Arial"/>
                <a:sym typeface="Quattrocento Sans"/>
              </a:rPr>
            </a:br>
            <a:endParaRPr sz="1800" dirty="0"/>
          </a:p>
        </p:txBody>
      </p:sp>
      <p:sp>
        <p:nvSpPr>
          <p:cNvPr id="85" name="Google Shape;85;p1"/>
          <p:cNvSpPr txBox="1">
            <a:spLocks noGrp="1"/>
          </p:cNvSpPr>
          <p:nvPr>
            <p:ph type="subTitle" idx="1"/>
          </p:nvPr>
        </p:nvSpPr>
        <p:spPr>
          <a:xfrm>
            <a:off x="331781" y="2259683"/>
            <a:ext cx="11528437" cy="4518482"/>
          </a:xfrm>
          <a:prstGeom prst="rect">
            <a:avLst/>
          </a:prstGeom>
          <a:noFill/>
          <a:ln>
            <a:noFill/>
          </a:ln>
        </p:spPr>
        <p:txBody>
          <a:bodyPr spcFirstLastPara="1" wrap="square" lIns="91425" tIns="45700" rIns="91425" bIns="45700" anchor="t" anchorCtr="0">
            <a:normAutofit fontScale="70000" lnSpcReduction="20000"/>
          </a:bodyPr>
          <a:lstStyle/>
          <a:p>
            <a:pPr marL="0" lvl="0" indent="0" algn="ctr" rtl="0">
              <a:lnSpc>
                <a:spcPct val="90000"/>
              </a:lnSpc>
              <a:spcBef>
                <a:spcPts val="0"/>
              </a:spcBef>
              <a:spcAft>
                <a:spcPts val="0"/>
              </a:spcAft>
              <a:buClr>
                <a:schemeClr val="dk1"/>
              </a:buClr>
              <a:buSzPct val="100000"/>
              <a:buNone/>
            </a:pPr>
            <a:endParaRPr lang="fr-SN" sz="3800" b="1" dirty="0"/>
          </a:p>
          <a:p>
            <a:pPr marL="0" lvl="0" indent="0" algn="ctr" rtl="0">
              <a:lnSpc>
                <a:spcPct val="90000"/>
              </a:lnSpc>
              <a:spcBef>
                <a:spcPts val="0"/>
              </a:spcBef>
              <a:spcAft>
                <a:spcPts val="0"/>
              </a:spcAft>
              <a:buClr>
                <a:schemeClr val="dk1"/>
              </a:buClr>
              <a:buSzPct val="100000"/>
              <a:buNone/>
            </a:pPr>
            <a:endParaRPr lang="fr-SN" sz="3800" b="1" dirty="0"/>
          </a:p>
          <a:p>
            <a:pPr marL="0" lvl="0" indent="0" rtl="0">
              <a:lnSpc>
                <a:spcPct val="90000"/>
              </a:lnSpc>
              <a:spcBef>
                <a:spcPts val="0"/>
              </a:spcBef>
              <a:spcAft>
                <a:spcPts val="0"/>
              </a:spcAft>
              <a:buClr>
                <a:schemeClr val="dk1"/>
              </a:buClr>
              <a:buSzPct val="100000"/>
              <a:buNone/>
            </a:pPr>
            <a:r>
              <a:rPr lang="fr-SN" sz="4600" b="1" dirty="0"/>
              <a:t>Thème:</a:t>
            </a:r>
          </a:p>
          <a:p>
            <a:pPr marL="0" lvl="0" indent="0" algn="ctr" rtl="0">
              <a:lnSpc>
                <a:spcPct val="90000"/>
              </a:lnSpc>
              <a:spcBef>
                <a:spcPts val="0"/>
              </a:spcBef>
              <a:spcAft>
                <a:spcPts val="0"/>
              </a:spcAft>
              <a:buClr>
                <a:schemeClr val="dk1"/>
              </a:buClr>
              <a:buSzPct val="100000"/>
              <a:buNone/>
            </a:pPr>
            <a:endParaRPr lang="fr-SN" sz="3800" b="1" dirty="0"/>
          </a:p>
          <a:p>
            <a:pPr marL="0" lvl="0" indent="0" algn="ctr" rtl="0">
              <a:lnSpc>
                <a:spcPct val="90000"/>
              </a:lnSpc>
              <a:spcBef>
                <a:spcPts val="0"/>
              </a:spcBef>
              <a:spcAft>
                <a:spcPts val="0"/>
              </a:spcAft>
              <a:buClr>
                <a:schemeClr val="dk1"/>
              </a:buClr>
              <a:buSzPct val="100000"/>
              <a:buNone/>
            </a:pPr>
            <a:r>
              <a:rPr lang="fr-FR" sz="3400" b="1" i="0" dirty="0">
                <a:solidFill>
                  <a:srgbClr val="222222"/>
                </a:solidFill>
                <a:effectLst/>
                <a:latin typeface="+mn-lt"/>
              </a:rPr>
              <a:t>La linguistique appliquée et Transcription </a:t>
            </a:r>
            <a:r>
              <a:rPr lang="fr-FR" sz="3400" b="1" dirty="0">
                <a:solidFill>
                  <a:srgbClr val="222222"/>
                </a:solidFill>
                <a:latin typeface="+mn-lt"/>
              </a:rPr>
              <a:t>A</a:t>
            </a:r>
            <a:r>
              <a:rPr lang="fr-FR" sz="3400" b="1" i="0" dirty="0">
                <a:solidFill>
                  <a:srgbClr val="222222"/>
                </a:solidFill>
                <a:effectLst/>
                <a:latin typeface="+mn-lt"/>
              </a:rPr>
              <a:t>utomatique  de language:     </a:t>
            </a:r>
          </a:p>
          <a:p>
            <a:pPr>
              <a:lnSpc>
                <a:spcPct val="115000"/>
              </a:lnSpc>
              <a:spcBef>
                <a:spcPts val="1300"/>
              </a:spcBef>
              <a:buClr>
                <a:schemeClr val="dk1"/>
              </a:buClr>
              <a:buSzPct val="100000"/>
            </a:pPr>
            <a:r>
              <a:rPr lang="fr-FR" sz="3400" b="1" i="0" dirty="0">
                <a:solidFill>
                  <a:srgbClr val="000000"/>
                </a:solidFill>
                <a:effectLst/>
                <a:latin typeface="+mn-lt"/>
              </a:rPr>
              <a:t>Modèle de traduction vocale des langues africaines des notices de médicaments en cas de pandémies</a:t>
            </a:r>
            <a:r>
              <a:rPr lang="fr-FR" sz="3400" b="1" i="0" dirty="0">
                <a:solidFill>
                  <a:srgbClr val="222222"/>
                </a:solidFill>
                <a:effectLst/>
                <a:latin typeface="+mn-lt"/>
              </a:rPr>
              <a:t> </a:t>
            </a:r>
            <a:endParaRPr lang="fr-FR" sz="3400" b="1" dirty="0">
              <a:latin typeface="+mn-lt"/>
            </a:endParaRPr>
          </a:p>
          <a:p>
            <a:pPr marL="0" lvl="0" indent="0" algn="ctr" rtl="0">
              <a:lnSpc>
                <a:spcPct val="115000"/>
              </a:lnSpc>
              <a:spcBef>
                <a:spcPts val="1300"/>
              </a:spcBef>
              <a:spcAft>
                <a:spcPts val="0"/>
              </a:spcAft>
              <a:buClr>
                <a:schemeClr val="dk1"/>
              </a:buClr>
              <a:buSzPct val="100000"/>
              <a:buNone/>
            </a:pPr>
            <a:endParaRPr lang="fr-FR" sz="3400" b="1" i="0" dirty="0">
              <a:solidFill>
                <a:srgbClr val="000000"/>
              </a:solidFill>
              <a:effectLst/>
              <a:latin typeface="+mn-lt"/>
            </a:endParaRPr>
          </a:p>
          <a:p>
            <a:pPr marL="0" lvl="0" indent="0" algn="l" rtl="0">
              <a:lnSpc>
                <a:spcPct val="115000"/>
              </a:lnSpc>
              <a:spcBef>
                <a:spcPts val="1800"/>
              </a:spcBef>
              <a:spcAft>
                <a:spcPts val="0"/>
              </a:spcAft>
              <a:buClr>
                <a:schemeClr val="dk1"/>
              </a:buClr>
              <a:buSzPct val="100000"/>
              <a:buNone/>
            </a:pPr>
            <a:r>
              <a:rPr lang="fr-FR" sz="1800" b="1" dirty="0"/>
              <a:t>Doctorant: Mamadou Lamine DIALLO                                                                                                                                                           Email:mamadoulamine.diallo12@unchk.edu.sn                                                                                                                                                                                                                                                                                       Encadreur :Pr Alassane DIOP                                                                                                                                                                                                                                                                                                    Email: alassane.diop@unchk.edu.sn&gt;                                                                                                                                                                                                                                                                                             Université Numérique Cheikh Hamidou KANE                                                                                                                                         DICO 2025  </a:t>
            </a:r>
            <a:r>
              <a:rPr lang="fr-SN" sz="1800" b="1" dirty="0"/>
              <a:t>du 27  et 28  Mars 2025 - UNCHK </a:t>
            </a:r>
            <a:r>
              <a:rPr lang="fr-FR" sz="1800" dirty="0"/>
              <a:t>        </a:t>
            </a:r>
            <a:r>
              <a:rPr lang="fr-FR" sz="1800" b="1" dirty="0"/>
              <a:t>              </a:t>
            </a:r>
          </a:p>
          <a:p>
            <a:pPr marL="0" lvl="0" indent="0" algn="l" rtl="0">
              <a:lnSpc>
                <a:spcPct val="115000"/>
              </a:lnSpc>
              <a:spcBef>
                <a:spcPts val="1800"/>
              </a:spcBef>
              <a:spcAft>
                <a:spcPts val="0"/>
              </a:spcAft>
              <a:buClr>
                <a:schemeClr val="dk1"/>
              </a:buClr>
              <a:buSzPct val="100000"/>
              <a:buNone/>
            </a:pPr>
            <a:r>
              <a:rPr lang="fr-SN" sz="1900" b="1" dirty="0"/>
              <a:t>                                                                                                                                                                                                                                         </a:t>
            </a:r>
            <a:endParaRPr dirty="0"/>
          </a:p>
        </p:txBody>
      </p:sp>
      <p:pic>
        <p:nvPicPr>
          <p:cNvPr id="86" name="Google Shape;86;p1"/>
          <p:cNvPicPr preferRelativeResize="0"/>
          <p:nvPr/>
        </p:nvPicPr>
        <p:blipFill rotWithShape="1">
          <a:blip r:embed="rId3">
            <a:alphaModFix/>
          </a:blip>
          <a:srcRect/>
          <a:stretch/>
        </p:blipFill>
        <p:spPr>
          <a:xfrm>
            <a:off x="8705160" y="1642621"/>
            <a:ext cx="2987531" cy="1366050"/>
          </a:xfrm>
          <a:prstGeom prst="rect">
            <a:avLst/>
          </a:prstGeom>
          <a:noFill/>
          <a:ln>
            <a:noFill/>
          </a:ln>
        </p:spPr>
      </p:pic>
      <p:pic>
        <p:nvPicPr>
          <p:cNvPr id="3" name="Image 2" descr="Une image contenant Graphique, dessin humoristique, logo, graphisme&#10;&#10;Le contenu généré par l’IA peut être incorrect.">
            <a:extLst>
              <a:ext uri="{FF2B5EF4-FFF2-40B4-BE49-F238E27FC236}">
                <a16:creationId xmlns:a16="http://schemas.microsoft.com/office/drawing/2014/main" id="{A5C482FF-93AB-2F9B-72A4-48CA8874975B}"/>
              </a:ext>
            </a:extLst>
          </p:cNvPr>
          <p:cNvPicPr>
            <a:picLocks noChangeAspect="1"/>
          </p:cNvPicPr>
          <p:nvPr/>
        </p:nvPicPr>
        <p:blipFill>
          <a:blip r:embed="rId4"/>
          <a:stretch>
            <a:fillRect/>
          </a:stretch>
        </p:blipFill>
        <p:spPr>
          <a:xfrm>
            <a:off x="499309" y="1642622"/>
            <a:ext cx="2987532" cy="123412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612F1D-E7E1-7987-81BA-E3F65878C521}"/>
              </a:ext>
            </a:extLst>
          </p:cNvPr>
          <p:cNvSpPr>
            <a:spLocks noGrp="1"/>
          </p:cNvSpPr>
          <p:nvPr>
            <p:ph type="title"/>
          </p:nvPr>
        </p:nvSpPr>
        <p:spPr>
          <a:xfrm>
            <a:off x="2504768" y="444948"/>
            <a:ext cx="10515600" cy="1325563"/>
          </a:xfrm>
        </p:spPr>
        <p:txBody>
          <a:bodyPr>
            <a:normAutofit/>
          </a:bodyPr>
          <a:lstStyle/>
          <a:p>
            <a:r>
              <a:rPr lang="fr-SN" sz="4000" b="1" dirty="0"/>
              <a:t>1.Introduction</a:t>
            </a:r>
          </a:p>
        </p:txBody>
      </p:sp>
      <p:sp>
        <p:nvSpPr>
          <p:cNvPr id="3" name="Espace réservé du texte 2">
            <a:extLst>
              <a:ext uri="{FF2B5EF4-FFF2-40B4-BE49-F238E27FC236}">
                <a16:creationId xmlns:a16="http://schemas.microsoft.com/office/drawing/2014/main" id="{948B42E8-9000-0BF9-B206-43FF2111882B}"/>
              </a:ext>
            </a:extLst>
          </p:cNvPr>
          <p:cNvSpPr>
            <a:spLocks noGrp="1"/>
          </p:cNvSpPr>
          <p:nvPr>
            <p:ph idx="1"/>
          </p:nvPr>
        </p:nvSpPr>
        <p:spPr>
          <a:xfrm>
            <a:off x="655900" y="1568631"/>
            <a:ext cx="10515600" cy="5289368"/>
          </a:xfrm>
        </p:spPr>
        <p:txBody>
          <a:bodyPr>
            <a:noAutofit/>
          </a:bodyPr>
          <a:lstStyle/>
          <a:p>
            <a:pPr marL="114300" indent="0">
              <a:buNone/>
            </a:pPr>
            <a:r>
              <a:rPr lang="fr-SN" sz="2000" dirty="0">
                <a:effectLst/>
                <a:ea typeface="Calibri" panose="020F0502020204030204" pitchFamily="34" charset="0"/>
                <a:cs typeface="Arial" panose="020B0604020202020204" pitchFamily="34" charset="0"/>
              </a:rPr>
              <a:t>Avec l’évolution des pandémies et épidémies dans le monde, il y’a eu beaucoup de recherche et de  l’invention </a:t>
            </a:r>
            <a:r>
              <a:rPr lang="fr-SN" sz="2000" dirty="0">
                <a:ea typeface="Calibri" panose="020F0502020204030204" pitchFamily="34" charset="0"/>
                <a:cs typeface="Arial" panose="020B0604020202020204" pitchFamily="34" charset="0"/>
              </a:rPr>
              <a:t>de </a:t>
            </a:r>
            <a:r>
              <a:rPr lang="fr-SN" sz="2000" dirty="0">
                <a:effectLst/>
                <a:ea typeface="Calibri" panose="020F0502020204030204" pitchFamily="34" charset="0"/>
                <a:cs typeface="Arial" panose="020B0604020202020204" pitchFamily="34" charset="0"/>
              </a:rPr>
              <a:t>vaccins et de médicaments pour la santé publique.                                            </a:t>
            </a:r>
          </a:p>
          <a:p>
            <a:pPr marL="114300" indent="0">
              <a:buNone/>
            </a:pPr>
            <a:r>
              <a:rPr lang="fr-SN" sz="2000" dirty="0">
                <a:effectLst/>
                <a:ea typeface="Calibri" panose="020F0502020204030204" pitchFamily="34" charset="0"/>
                <a:cs typeface="Arial" panose="020B0604020202020204" pitchFamily="34" charset="0"/>
              </a:rPr>
              <a:t>Depuis le 1</a:t>
            </a:r>
            <a:r>
              <a:rPr lang="fr-SN" sz="2000" baseline="30000" dirty="0">
                <a:effectLst/>
                <a:ea typeface="Calibri" panose="020F0502020204030204" pitchFamily="34" charset="0"/>
                <a:cs typeface="Arial" panose="020B0604020202020204" pitchFamily="34" charset="0"/>
              </a:rPr>
              <a:t>er</a:t>
            </a:r>
            <a:r>
              <a:rPr lang="fr-SN" sz="2000" dirty="0">
                <a:effectLst/>
                <a:ea typeface="Calibri" panose="020F0502020204030204" pitchFamily="34" charset="0"/>
                <a:cs typeface="Arial" panose="020B0604020202020204" pitchFamily="34" charset="0"/>
              </a:rPr>
              <a:t> janvier 2018, il y’a 11 vaccinations qui sont obligatoires pour les enfants nés à     </a:t>
            </a:r>
          </a:p>
          <a:p>
            <a:pPr marL="114300" indent="0">
              <a:buNone/>
            </a:pPr>
            <a:r>
              <a:rPr lang="fr-SN" sz="2000" dirty="0">
                <a:effectLst/>
                <a:ea typeface="Calibri" panose="020F0502020204030204" pitchFamily="34" charset="0"/>
                <a:cs typeface="Arial" panose="020B0604020202020204" pitchFamily="34" charset="0"/>
              </a:rPr>
              <a:t>partir du premier janvier 2018.</a:t>
            </a:r>
            <a:r>
              <a:rPr lang="fr-FR" sz="2000" dirty="0"/>
              <a:t>                                                                                                                                 </a:t>
            </a:r>
          </a:p>
          <a:p>
            <a:pPr marL="114300" indent="0">
              <a:buNone/>
            </a:pPr>
            <a:r>
              <a:rPr lang="fr-FR" sz="2000" dirty="0"/>
              <a:t>En Afrique, la majorité des populations ne maîtrisent que les langues africaines.                          </a:t>
            </a:r>
          </a:p>
          <a:p>
            <a:pPr marL="0" indent="0">
              <a:buNone/>
            </a:pPr>
            <a:r>
              <a:rPr lang="fr-FR" sz="2000" dirty="0"/>
              <a:t>  Les notices de médicaments  sont traduites par  les langues officielles des Nations Unies. </a:t>
            </a:r>
          </a:p>
          <a:p>
            <a:pPr marL="0" indent="0">
              <a:buNone/>
            </a:pPr>
            <a:r>
              <a:rPr lang="fr-FR" sz="2000" dirty="0"/>
              <a:t> Aujourd’hui, le Sénégal et de nombreux pays africains importent  plus de 90 % de produits </a:t>
            </a:r>
          </a:p>
          <a:p>
            <a:pPr marL="0" indent="0">
              <a:buNone/>
            </a:pPr>
            <a:r>
              <a:rPr lang="fr-FR" sz="2000" dirty="0"/>
              <a:t>pharmaceutiques.                                                                                                                                                                 </a:t>
            </a:r>
          </a:p>
          <a:p>
            <a:pPr marL="0" indent="0">
              <a:buNone/>
            </a:pPr>
            <a:r>
              <a:rPr lang="fr-SN" sz="2000" dirty="0">
                <a:ea typeface="Calibri" panose="020F0502020204030204" pitchFamily="34" charset="0"/>
                <a:cs typeface="Arial" panose="020B0604020202020204" pitchFamily="34" charset="0"/>
              </a:rPr>
              <a:t>Pendant l</a:t>
            </a:r>
            <a:r>
              <a:rPr lang="fr-SN" sz="2000" dirty="0">
                <a:effectLst/>
                <a:ea typeface="Calibri" panose="020F0502020204030204" pitchFamily="34" charset="0"/>
                <a:cs typeface="Arial" panose="020B0604020202020204" pitchFamily="34" charset="0"/>
              </a:rPr>
              <a:t>a pandémie de Covid -19,les ports et les aéroports étaient fermés.                                   </a:t>
            </a:r>
            <a:r>
              <a:rPr lang="fr-FR" sz="2000" b="1" dirty="0">
                <a:effectLst/>
                <a:ea typeface="Calibri" panose="020F0502020204030204" pitchFamily="34" charset="0"/>
                <a:cs typeface="Arial" panose="020B0604020202020204" pitchFamily="34" charset="0"/>
              </a:rPr>
              <a:t>Par co</a:t>
            </a:r>
            <a:r>
              <a:rPr lang="fr-FR" sz="2000" b="1" dirty="0">
                <a:ea typeface="Calibri" panose="020F0502020204030204" pitchFamily="34" charset="0"/>
                <a:cs typeface="Arial" panose="020B0604020202020204" pitchFamily="34" charset="0"/>
              </a:rPr>
              <a:t>nséquent</a:t>
            </a:r>
            <a:r>
              <a:rPr lang="fr-FR" sz="2000" b="1" dirty="0"/>
              <a:t>, il y’avait un problème de souveraineté pharmaceutique:</a:t>
            </a:r>
          </a:p>
          <a:p>
            <a:pPr marL="285750" indent="-285750">
              <a:buFont typeface="Wingdings" panose="05000000000000000000" pitchFamily="2" charset="2"/>
              <a:buChar char="v"/>
            </a:pPr>
            <a:r>
              <a:rPr lang="fr-FR" sz="2000" dirty="0"/>
              <a:t>Manque de  laboratoire national de contrôle de la qualité des médicaments et de la sécurité alimentaire pour les pays africains</a:t>
            </a:r>
          </a:p>
          <a:p>
            <a:pPr marL="285750" indent="-285750">
              <a:buFont typeface="Wingdings" panose="05000000000000000000" pitchFamily="2" charset="2"/>
              <a:buChar char="v"/>
            </a:pPr>
            <a:r>
              <a:rPr lang="fr-FR" sz="2000" dirty="0"/>
              <a:t>Manque d’Agence Nationale pour l’Administration et le Contrôle des Aliments et des Médicaments </a:t>
            </a:r>
          </a:p>
        </p:txBody>
      </p:sp>
      <p:pic>
        <p:nvPicPr>
          <p:cNvPr id="5" name="Image 4" descr="Une image contenant Graphique, dessin humoristique, logo, graphisme&#10;&#10;Le contenu généré par l’IA peut être incorrect.">
            <a:extLst>
              <a:ext uri="{FF2B5EF4-FFF2-40B4-BE49-F238E27FC236}">
                <a16:creationId xmlns:a16="http://schemas.microsoft.com/office/drawing/2014/main" id="{134187E5-C390-AF4C-A208-9DDBD7EEF2E3}"/>
              </a:ext>
            </a:extLst>
          </p:cNvPr>
          <p:cNvPicPr>
            <a:picLocks noChangeAspect="1"/>
          </p:cNvPicPr>
          <p:nvPr/>
        </p:nvPicPr>
        <p:blipFill>
          <a:blip r:embed="rId2"/>
          <a:stretch>
            <a:fillRect/>
          </a:stretch>
        </p:blipFill>
        <p:spPr>
          <a:xfrm>
            <a:off x="1" y="1"/>
            <a:ext cx="1098351" cy="752168"/>
          </a:xfrm>
          <a:prstGeom prst="rect">
            <a:avLst/>
          </a:prstGeom>
        </p:spPr>
      </p:pic>
      <p:pic>
        <p:nvPicPr>
          <p:cNvPr id="6" name="Google Shape;86;p1">
            <a:extLst>
              <a:ext uri="{FF2B5EF4-FFF2-40B4-BE49-F238E27FC236}">
                <a16:creationId xmlns:a16="http://schemas.microsoft.com/office/drawing/2014/main" id="{35A33BFF-63F7-777E-5CF5-50E0D562EE07}"/>
              </a:ext>
            </a:extLst>
          </p:cNvPr>
          <p:cNvPicPr preferRelativeResize="0"/>
          <p:nvPr/>
        </p:nvPicPr>
        <p:blipFill rotWithShape="1">
          <a:blip r:embed="rId3">
            <a:alphaModFix/>
          </a:blip>
          <a:srcRect/>
          <a:stretch/>
        </p:blipFill>
        <p:spPr>
          <a:xfrm>
            <a:off x="10759351" y="134528"/>
            <a:ext cx="1098351" cy="752169"/>
          </a:xfrm>
          <a:prstGeom prst="rect">
            <a:avLst/>
          </a:prstGeom>
          <a:noFill/>
          <a:ln>
            <a:noFill/>
          </a:ln>
        </p:spPr>
      </p:pic>
      <p:sp>
        <p:nvSpPr>
          <p:cNvPr id="9" name="Espace réservé du pied de page 8">
            <a:extLst>
              <a:ext uri="{FF2B5EF4-FFF2-40B4-BE49-F238E27FC236}">
                <a16:creationId xmlns:a16="http://schemas.microsoft.com/office/drawing/2014/main" id="{32BFBD5A-A6C2-33AF-04B0-1D1460429837}"/>
              </a:ext>
            </a:extLst>
          </p:cNvPr>
          <p:cNvSpPr>
            <a:spLocks noGrp="1"/>
          </p:cNvSpPr>
          <p:nvPr>
            <p:ph type="ftr" sz="quarter" idx="11"/>
          </p:nvPr>
        </p:nvSpPr>
        <p:spPr>
          <a:xfrm>
            <a:off x="3856300" y="6413052"/>
            <a:ext cx="4114800" cy="365125"/>
          </a:xfrm>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1821406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F5D0652-8182-B5AD-DFA5-B297EA920E17}"/>
              </a:ext>
            </a:extLst>
          </p:cNvPr>
          <p:cNvSpPr>
            <a:spLocks noGrp="1"/>
          </p:cNvSpPr>
          <p:nvPr>
            <p:ph idx="1"/>
          </p:nvPr>
        </p:nvSpPr>
        <p:spPr>
          <a:xfrm>
            <a:off x="671052" y="860208"/>
            <a:ext cx="10515600" cy="5909301"/>
          </a:xfrm>
        </p:spPr>
        <p:txBody>
          <a:bodyPr>
            <a:normAutofit/>
          </a:bodyPr>
          <a:lstStyle/>
          <a:p>
            <a:pPr marL="0" indent="0" algn="just">
              <a:buNone/>
            </a:pPr>
            <a:r>
              <a:rPr lang="fr-FR" sz="2000" b="1" dirty="0">
                <a:cs typeface="Arial" panose="020B0604020202020204" pitchFamily="34" charset="0"/>
              </a:rPr>
              <a:t>Et en cas de pandémie ou épidémie</a:t>
            </a:r>
            <a:r>
              <a:rPr lang="fr-FR" sz="2000" b="1" dirty="0">
                <a:ea typeface="Calibri" panose="020F0502020204030204" pitchFamily="34" charset="0"/>
                <a:cs typeface="Arial" panose="020B0604020202020204" pitchFamily="34" charset="0"/>
              </a:rPr>
              <a:t> en Afrique:</a:t>
            </a:r>
          </a:p>
          <a:p>
            <a:pPr marL="285750" indent="-285750" algn="just">
              <a:buFont typeface="Wingdings" panose="05000000000000000000" pitchFamily="2" charset="2"/>
              <a:buChar char="v"/>
            </a:pPr>
            <a:r>
              <a:rPr lang="fr-FR" sz="2000" dirty="0">
                <a:ea typeface="Calibri" panose="020F0502020204030204" pitchFamily="34" charset="0"/>
                <a:cs typeface="Arial" panose="020B0604020202020204" pitchFamily="34" charset="0"/>
              </a:rPr>
              <a:t>Problème de barrières linguistiques des notices de médicaments </a:t>
            </a:r>
          </a:p>
          <a:p>
            <a:pPr marL="285750" indent="-285750" algn="just">
              <a:buFont typeface="Wingdings" panose="05000000000000000000" pitchFamily="2" charset="2"/>
              <a:buChar char="v"/>
            </a:pPr>
            <a:r>
              <a:rPr lang="fr-FR" sz="2000" dirty="0">
                <a:ea typeface="Calibri" panose="020F0502020204030204" pitchFamily="34" charset="0"/>
                <a:cs typeface="Arial" panose="020B0604020202020204" pitchFamily="34" charset="0"/>
              </a:rPr>
              <a:t>Des difficultés  de comprendre le mode d’utilisation ou d’emploi des notices de médicaments </a:t>
            </a:r>
            <a:endParaRPr lang="fr-FR" sz="2000" dirty="0">
              <a:cs typeface="Arial" panose="020B0604020202020204" pitchFamily="34" charset="0"/>
            </a:endParaRPr>
          </a:p>
          <a:p>
            <a:pPr marL="0" indent="0" algn="just">
              <a:buNone/>
            </a:pPr>
            <a:r>
              <a:rPr lang="fr-FR" sz="2000" b="1" dirty="0">
                <a:cs typeface="Arial" panose="020B0604020202020204" pitchFamily="34" charset="0"/>
              </a:rPr>
              <a:t>Avec la traduction vocale en langues africaines des notices de médicaments:</a:t>
            </a:r>
          </a:p>
          <a:p>
            <a:pPr>
              <a:buFont typeface="Wingdings" panose="05000000000000000000" pitchFamily="2" charset="2"/>
              <a:buChar char="v"/>
            </a:pPr>
            <a:r>
              <a:rPr lang="fr-FR" sz="2000" dirty="0">
                <a:cs typeface="Arial" panose="020B0604020202020204" pitchFamily="34" charset="0"/>
              </a:rPr>
              <a:t>Une contribution  à la lutte contre les pandémies et épidémies.</a:t>
            </a:r>
          </a:p>
          <a:p>
            <a:pPr marL="0" indent="0" algn="just">
              <a:buNone/>
            </a:pPr>
            <a:r>
              <a:rPr lang="fr-SN" sz="2000" b="1" dirty="0">
                <a:cs typeface="Arial" panose="020B0604020202020204" pitchFamily="34" charset="0"/>
              </a:rPr>
              <a:t>Un système de traduction vocale basé sur l’Intelligence Artificielle:</a:t>
            </a:r>
          </a:p>
          <a:p>
            <a:pPr marL="285750" indent="-285750" algn="just">
              <a:buFont typeface="Wingdings" panose="05000000000000000000" pitchFamily="2" charset="2"/>
              <a:buChar char="v"/>
            </a:pPr>
            <a:r>
              <a:rPr lang="fr-SN" sz="2000" dirty="0">
                <a:cs typeface="Arial" panose="020B0604020202020204" pitchFamily="34" charset="0"/>
              </a:rPr>
              <a:t>La traduction d’un texte d’une langue d’origine  à une autre langue cible</a:t>
            </a:r>
            <a:r>
              <a:rPr lang="fr-FR" sz="2000" dirty="0">
                <a:cs typeface="Arial" panose="020B0604020202020204" pitchFamily="34" charset="0"/>
              </a:rPr>
              <a:t>                                                                      </a:t>
            </a:r>
          </a:p>
          <a:p>
            <a:pPr marL="0" indent="0" algn="just">
              <a:buNone/>
            </a:pPr>
            <a:r>
              <a:rPr lang="fr-FR" sz="2000" b="1" dirty="0">
                <a:cs typeface="Arial" panose="020B0604020202020204" pitchFamily="34" charset="0"/>
              </a:rPr>
              <a:t>Pour notre étude de cas, nous avons réalisé  une liste restreinte:</a:t>
            </a:r>
          </a:p>
          <a:p>
            <a:pPr marL="285750" indent="-285750" algn="just">
              <a:buFont typeface="Wingdings" panose="05000000000000000000" pitchFamily="2" charset="2"/>
              <a:buChar char="v"/>
            </a:pPr>
            <a:r>
              <a:rPr lang="fr-FR" sz="2000" dirty="0">
                <a:cs typeface="Arial" panose="020B0604020202020204" pitchFamily="34" charset="0"/>
              </a:rPr>
              <a:t> Des langues officielles des nations unies, les langues africaines.</a:t>
            </a:r>
            <a:r>
              <a:rPr lang="fr-FR" sz="2000" dirty="0">
                <a:solidFill>
                  <a:srgbClr val="0070C0"/>
                </a:solidFill>
                <a:cs typeface="Arial" panose="020B0604020202020204" pitchFamily="34" charset="0"/>
              </a:rPr>
              <a:t>[1,2]</a:t>
            </a:r>
          </a:p>
          <a:p>
            <a:pPr marL="285750" indent="-285750" algn="just">
              <a:buFont typeface="Wingdings" panose="05000000000000000000" pitchFamily="2" charset="2"/>
              <a:buChar char="v"/>
            </a:pPr>
            <a:r>
              <a:rPr lang="fr-FR" sz="2000" dirty="0">
                <a:cs typeface="Arial" panose="020B0604020202020204" pitchFamily="34" charset="0"/>
              </a:rPr>
              <a:t>Et  les langues  nationales sénégalaises  .</a:t>
            </a:r>
            <a:r>
              <a:rPr lang="fr-FR" sz="2000" dirty="0">
                <a:solidFill>
                  <a:srgbClr val="0070C0"/>
                </a:solidFill>
                <a:cs typeface="Arial" panose="020B0604020202020204" pitchFamily="34" charset="0"/>
              </a:rPr>
              <a:t>[3]</a:t>
            </a:r>
            <a:r>
              <a:rPr lang="fr-FR" sz="2000" dirty="0">
                <a:cs typeface="Arial" panose="020B0604020202020204" pitchFamily="34" charset="0"/>
              </a:rPr>
              <a:t>                                           </a:t>
            </a:r>
          </a:p>
          <a:p>
            <a:pPr marL="0" indent="0" algn="just">
              <a:buNone/>
            </a:pPr>
            <a:r>
              <a:rPr lang="fr-FR" sz="2000" dirty="0">
                <a:cs typeface="Arial" panose="020B0604020202020204" pitchFamily="34" charset="0"/>
              </a:rPr>
              <a:t>L’objectif est de mettre en place une solution de  modèle de traduction vocale universelle basé </a:t>
            </a:r>
          </a:p>
          <a:p>
            <a:pPr marL="0" indent="0" algn="just">
              <a:buNone/>
            </a:pPr>
            <a:r>
              <a:rPr lang="fr-FR" sz="2000" dirty="0">
                <a:cs typeface="Arial" panose="020B0604020202020204" pitchFamily="34" charset="0"/>
              </a:rPr>
              <a:t>sur l’Intelligence Artificielle (IA) pour la transcription et la  traduction vocale des notices de </a:t>
            </a:r>
          </a:p>
          <a:p>
            <a:pPr marL="0" indent="0" algn="just">
              <a:buNone/>
            </a:pPr>
            <a:r>
              <a:rPr lang="fr-FR" sz="2000" dirty="0">
                <a:cs typeface="Arial" panose="020B0604020202020204" pitchFamily="34" charset="0"/>
              </a:rPr>
              <a:t>médicaments des langues africaines et nationales sénégalaises. </a:t>
            </a:r>
            <a:endParaRPr lang="fr-SN" sz="2000" dirty="0">
              <a:cs typeface="Arial" panose="020B0604020202020204" pitchFamily="34" charset="0"/>
            </a:endParaRPr>
          </a:p>
          <a:p>
            <a:pPr marL="114300" indent="0">
              <a:buNone/>
            </a:pPr>
            <a:endParaRPr lang="fr-SN" dirty="0"/>
          </a:p>
        </p:txBody>
      </p:sp>
      <p:pic>
        <p:nvPicPr>
          <p:cNvPr id="2" name="Image 1" descr="Une image contenant Graphique, dessin humoristique, logo, graphisme&#10;&#10;Le contenu généré par l’IA peut être incorrect.">
            <a:extLst>
              <a:ext uri="{FF2B5EF4-FFF2-40B4-BE49-F238E27FC236}">
                <a16:creationId xmlns:a16="http://schemas.microsoft.com/office/drawing/2014/main" id="{372B38FD-9F5E-2D05-9475-750372AA642A}"/>
              </a:ext>
            </a:extLst>
          </p:cNvPr>
          <p:cNvPicPr>
            <a:picLocks noChangeAspect="1"/>
          </p:cNvPicPr>
          <p:nvPr/>
        </p:nvPicPr>
        <p:blipFill>
          <a:blip r:embed="rId2"/>
          <a:stretch>
            <a:fillRect/>
          </a:stretch>
        </p:blipFill>
        <p:spPr>
          <a:xfrm>
            <a:off x="1" y="1"/>
            <a:ext cx="1002890" cy="766915"/>
          </a:xfrm>
          <a:prstGeom prst="rect">
            <a:avLst/>
          </a:prstGeom>
        </p:spPr>
      </p:pic>
      <p:pic>
        <p:nvPicPr>
          <p:cNvPr id="4" name="Google Shape;86;p1">
            <a:extLst>
              <a:ext uri="{FF2B5EF4-FFF2-40B4-BE49-F238E27FC236}">
                <a16:creationId xmlns:a16="http://schemas.microsoft.com/office/drawing/2014/main" id="{55F01BBD-22C1-AC5F-6F8D-BC0E07FCB5B2}"/>
              </a:ext>
            </a:extLst>
          </p:cNvPr>
          <p:cNvPicPr preferRelativeResize="0"/>
          <p:nvPr/>
        </p:nvPicPr>
        <p:blipFill rotWithShape="1">
          <a:blip r:embed="rId3">
            <a:alphaModFix/>
          </a:blip>
          <a:srcRect/>
          <a:stretch/>
        </p:blipFill>
        <p:spPr>
          <a:xfrm>
            <a:off x="10854812" y="134528"/>
            <a:ext cx="1002890" cy="766915"/>
          </a:xfrm>
          <a:prstGeom prst="rect">
            <a:avLst/>
          </a:prstGeom>
          <a:noFill/>
          <a:ln>
            <a:noFill/>
          </a:ln>
        </p:spPr>
      </p:pic>
      <p:sp>
        <p:nvSpPr>
          <p:cNvPr id="5" name="Espace réservé du pied de page 4">
            <a:extLst>
              <a:ext uri="{FF2B5EF4-FFF2-40B4-BE49-F238E27FC236}">
                <a16:creationId xmlns:a16="http://schemas.microsoft.com/office/drawing/2014/main" id="{73936E01-6AAE-4412-EC0F-9210BC52C309}"/>
              </a:ext>
            </a:extLst>
          </p:cNvPr>
          <p:cNvSpPr>
            <a:spLocks noGrp="1"/>
          </p:cNvSpPr>
          <p:nvPr>
            <p:ph type="ftr" sz="quarter" idx="11"/>
          </p:nvPr>
        </p:nvSpPr>
        <p:spPr>
          <a:xfrm>
            <a:off x="3463413" y="6404384"/>
            <a:ext cx="4114800" cy="365125"/>
          </a:xfrm>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835072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C082F0-A480-7E16-B7D4-A4F2EBC8B977}"/>
              </a:ext>
            </a:extLst>
          </p:cNvPr>
          <p:cNvSpPr>
            <a:spLocks noGrp="1"/>
          </p:cNvSpPr>
          <p:nvPr>
            <p:ph type="title"/>
          </p:nvPr>
        </p:nvSpPr>
        <p:spPr>
          <a:xfrm>
            <a:off x="2134675" y="94968"/>
            <a:ext cx="10515600" cy="1325563"/>
          </a:xfrm>
        </p:spPr>
        <p:txBody>
          <a:bodyPr>
            <a:normAutofit/>
          </a:bodyPr>
          <a:lstStyle/>
          <a:p>
            <a:r>
              <a:rPr lang="fr-SN" sz="4000" b="1" dirty="0"/>
              <a:t>2.Contexte</a:t>
            </a:r>
          </a:p>
        </p:txBody>
      </p:sp>
      <p:sp>
        <p:nvSpPr>
          <p:cNvPr id="3" name="Espace réservé du texte 2">
            <a:extLst>
              <a:ext uri="{FF2B5EF4-FFF2-40B4-BE49-F238E27FC236}">
                <a16:creationId xmlns:a16="http://schemas.microsoft.com/office/drawing/2014/main" id="{69D57997-31E6-F906-B6C9-0E306771719F}"/>
              </a:ext>
            </a:extLst>
          </p:cNvPr>
          <p:cNvSpPr>
            <a:spLocks noGrp="1"/>
          </p:cNvSpPr>
          <p:nvPr>
            <p:ph idx="1"/>
          </p:nvPr>
        </p:nvSpPr>
        <p:spPr>
          <a:xfrm>
            <a:off x="963781" y="1032099"/>
            <a:ext cx="11006797" cy="4793801"/>
          </a:xfrm>
        </p:spPr>
        <p:txBody>
          <a:bodyPr/>
          <a:lstStyle/>
          <a:p>
            <a:pPr marL="114300" indent="0">
              <a:lnSpc>
                <a:spcPct val="115000"/>
              </a:lnSpc>
              <a:spcAft>
                <a:spcPts val="800"/>
              </a:spcAft>
              <a:buNone/>
            </a:pPr>
            <a:r>
              <a:rPr lang="fr-SN" sz="3200" b="1" kern="100" dirty="0">
                <a:effectLst/>
                <a:latin typeface="Aptos" panose="020B0004020202020204" pitchFamily="34" charset="0"/>
                <a:ea typeface="Aptos" panose="020B0004020202020204" pitchFamily="34" charset="0"/>
                <a:cs typeface="Arial" panose="020B0604020202020204" pitchFamily="34" charset="0"/>
              </a:rPr>
              <a:t>2.1 </a:t>
            </a:r>
            <a:r>
              <a:rPr lang="fr-SN" sz="3200" b="1" dirty="0"/>
              <a:t>Le traitement automatique du language</a:t>
            </a:r>
          </a:p>
          <a:p>
            <a:pPr marL="114300" indent="0">
              <a:buNone/>
            </a:pPr>
            <a:r>
              <a:rPr lang="fr-SN" sz="2000" dirty="0"/>
              <a:t>L’intelligence artificielle   (AI) est devenue incontournable pour les systèmes de traduction vocale.</a:t>
            </a:r>
          </a:p>
          <a:p>
            <a:pPr marL="114300" indent="0">
              <a:buNone/>
            </a:pPr>
            <a:r>
              <a:rPr lang="fr-SN" sz="2000" b="1" dirty="0"/>
              <a:t> </a:t>
            </a:r>
            <a:r>
              <a:rPr lang="fr-FR" sz="2000" b="1" dirty="0">
                <a:solidFill>
                  <a:srgbClr val="494949"/>
                </a:solidFill>
                <a:cs typeface="Arial" panose="020B0604020202020204" pitchFamily="34" charset="0"/>
              </a:rPr>
              <a:t>Le traitement automatique étant  un domaine de recherche pluridisciplaire  implique:</a:t>
            </a:r>
          </a:p>
          <a:p>
            <a:pPr>
              <a:buFont typeface="Wingdings" panose="05000000000000000000" pitchFamily="2" charset="2"/>
              <a:buChar char="v"/>
            </a:pPr>
            <a:r>
              <a:rPr lang="fr-FR" sz="2000" dirty="0">
                <a:solidFill>
                  <a:srgbClr val="494949"/>
                </a:solidFill>
                <a:cs typeface="Arial" panose="020B0604020202020204" pitchFamily="34" charset="0"/>
              </a:rPr>
              <a:t>  La linguistique ,l’informatique  et l’intelligence artificielle</a:t>
            </a:r>
          </a:p>
          <a:p>
            <a:pPr>
              <a:buFont typeface="Wingdings" panose="05000000000000000000" pitchFamily="2" charset="2"/>
              <a:buChar char="v"/>
            </a:pPr>
            <a:r>
              <a:rPr lang="fr-FR" sz="2000" dirty="0">
                <a:solidFill>
                  <a:srgbClr val="494949"/>
                </a:solidFill>
                <a:cs typeface="Arial" panose="020B0604020202020204" pitchFamily="34" charset="0"/>
              </a:rPr>
              <a:t> La mise  en place des programmes de traitement automatique du language naturel                                                                                                                                        </a:t>
            </a:r>
          </a:p>
          <a:p>
            <a:pPr marL="114300" indent="0">
              <a:buNone/>
            </a:pPr>
            <a:r>
              <a:rPr lang="fr-FR" sz="2000" dirty="0">
                <a:solidFill>
                  <a:srgbClr val="494949"/>
                </a:solidFill>
                <a:cs typeface="Arial" panose="020B0604020202020204" pitchFamily="34" charset="0"/>
              </a:rPr>
              <a:t>La linguistique informatique vise à comprendre  les langues au moyen d’outils informatiques.</a:t>
            </a:r>
          </a:p>
          <a:p>
            <a:pPr marL="114300" indent="0">
              <a:buNone/>
            </a:pPr>
            <a:r>
              <a:rPr lang="fr-FR" sz="2000" dirty="0">
                <a:solidFill>
                  <a:srgbClr val="494949"/>
                </a:solidFill>
                <a:cs typeface="Arial" panose="020B0604020202020204" pitchFamily="34" charset="0"/>
              </a:rPr>
              <a:t> </a:t>
            </a:r>
            <a:r>
              <a:rPr lang="fr-FR" sz="2000" b="1" dirty="0">
                <a:solidFill>
                  <a:srgbClr val="494949"/>
                </a:solidFill>
                <a:cs typeface="Arial" panose="020B0604020202020204" pitchFamily="34" charset="0"/>
              </a:rPr>
              <a:t>Pour le traitement   automatique  du language naturel, nous avons:</a:t>
            </a:r>
          </a:p>
          <a:p>
            <a:pPr>
              <a:buFont typeface="Wingdings" panose="05000000000000000000" pitchFamily="2" charset="2"/>
              <a:buChar char="v"/>
            </a:pPr>
            <a:r>
              <a:rPr lang="fr-FR" sz="2000" dirty="0">
                <a:solidFill>
                  <a:srgbClr val="494949"/>
                </a:solidFill>
                <a:cs typeface="Arial" panose="020B0604020202020204" pitchFamily="34" charset="0"/>
              </a:rPr>
              <a:t> Imitation à la compréhension humaine des mots et des phrases ,et aux modèles d’apprentissage automatique de traiter de grandes quantités </a:t>
            </a:r>
            <a:r>
              <a:rPr lang="fr-FR" sz="2000" dirty="0">
                <a:solidFill>
                  <a:srgbClr val="0070C0"/>
                </a:solidFill>
                <a:cs typeface="Arial" panose="020B0604020202020204" pitchFamily="34" charset="0"/>
              </a:rPr>
              <a:t>[4]</a:t>
            </a:r>
          </a:p>
          <a:p>
            <a:pPr>
              <a:buFont typeface="Wingdings" panose="05000000000000000000" pitchFamily="2" charset="2"/>
              <a:buChar char="v"/>
            </a:pPr>
            <a:endParaRPr lang="fr-FR" sz="1800" dirty="0">
              <a:solidFill>
                <a:srgbClr val="494949"/>
              </a:solidFill>
              <a:latin typeface="Arial" panose="020B0604020202020204" pitchFamily="34" charset="0"/>
              <a:cs typeface="Arial" panose="020B0604020202020204" pitchFamily="34" charset="0"/>
            </a:endParaRPr>
          </a:p>
          <a:p>
            <a:pPr marL="114300" indent="0">
              <a:buNone/>
            </a:pPr>
            <a:endParaRPr lang="fr-FR" sz="1800" dirty="0">
              <a:solidFill>
                <a:srgbClr val="494949"/>
              </a:solidFill>
              <a:latin typeface="Arial" panose="020B0604020202020204" pitchFamily="34" charset="0"/>
              <a:cs typeface="Arial" panose="020B0604020202020204" pitchFamily="34" charset="0"/>
            </a:endParaRPr>
          </a:p>
          <a:p>
            <a:pPr marL="114300" indent="0">
              <a:buNone/>
            </a:pPr>
            <a:endParaRPr lang="fr-FR" sz="1800" dirty="0">
              <a:solidFill>
                <a:srgbClr val="494949"/>
              </a:solidFill>
              <a:latin typeface="Arial" panose="020B0604020202020204" pitchFamily="34" charset="0"/>
              <a:cs typeface="Arial" panose="020B0604020202020204" pitchFamily="34" charset="0"/>
            </a:endParaRPr>
          </a:p>
          <a:p>
            <a:pPr marL="114300" indent="0">
              <a:buNone/>
            </a:pPr>
            <a:endParaRPr lang="fr-FR" sz="1800" dirty="0">
              <a:solidFill>
                <a:srgbClr val="494949"/>
              </a:solidFill>
              <a:latin typeface="Arial" panose="020B0604020202020204" pitchFamily="34" charset="0"/>
              <a:cs typeface="Arial" panose="020B0604020202020204" pitchFamily="34" charset="0"/>
            </a:endParaRPr>
          </a:p>
          <a:p>
            <a:pPr marL="114300" indent="0">
              <a:buNone/>
            </a:pPr>
            <a:endParaRPr lang="fr-FR" sz="1800" dirty="0">
              <a:solidFill>
                <a:srgbClr val="494949"/>
              </a:solidFill>
              <a:latin typeface="Arial" panose="020B0604020202020204" pitchFamily="34" charset="0"/>
              <a:cs typeface="Arial" panose="020B0604020202020204" pitchFamily="34" charset="0"/>
            </a:endParaRPr>
          </a:p>
          <a:p>
            <a:pPr marL="114300" indent="0">
              <a:buNone/>
            </a:pPr>
            <a:endParaRPr lang="fr-FR" sz="1800" dirty="0">
              <a:solidFill>
                <a:srgbClr val="494949"/>
              </a:solidFill>
              <a:latin typeface="Arial" panose="020B0604020202020204" pitchFamily="34" charset="0"/>
              <a:cs typeface="Arial" panose="020B0604020202020204" pitchFamily="34" charset="0"/>
            </a:endParaRPr>
          </a:p>
          <a:p>
            <a:pPr marL="114300" indent="0">
              <a:buNone/>
            </a:pPr>
            <a:endParaRPr lang="fr-FR" sz="1800" dirty="0">
              <a:solidFill>
                <a:srgbClr val="494949"/>
              </a:solidFill>
              <a:latin typeface="Arial" panose="020B0604020202020204" pitchFamily="34" charset="0"/>
              <a:cs typeface="Arial" panose="020B0604020202020204" pitchFamily="34" charset="0"/>
            </a:endParaRPr>
          </a:p>
          <a:p>
            <a:pPr marL="114300" indent="0">
              <a:buNone/>
            </a:pPr>
            <a:endParaRPr lang="fr-FR" sz="1800" dirty="0">
              <a:solidFill>
                <a:srgbClr val="494949"/>
              </a:solidFill>
              <a:latin typeface="Arial" panose="020B0604020202020204" pitchFamily="34" charset="0"/>
              <a:cs typeface="Arial" panose="020B0604020202020204" pitchFamily="34" charset="0"/>
            </a:endParaRPr>
          </a:p>
          <a:p>
            <a:pPr marL="114300" indent="0">
              <a:buNone/>
            </a:pPr>
            <a:endParaRPr lang="fr-FR" sz="1800" dirty="0">
              <a:solidFill>
                <a:srgbClr val="494949"/>
              </a:solidFill>
              <a:latin typeface="Arial" panose="020B0604020202020204" pitchFamily="34" charset="0"/>
              <a:cs typeface="Arial" panose="020B0604020202020204" pitchFamily="34" charset="0"/>
            </a:endParaRPr>
          </a:p>
          <a:p>
            <a:pPr marL="114300" indent="0">
              <a:lnSpc>
                <a:spcPct val="115000"/>
              </a:lnSpc>
              <a:spcAft>
                <a:spcPts val="800"/>
              </a:spcAft>
              <a:buNone/>
            </a:pPr>
            <a:endParaRPr lang="fr-SN" sz="1800" kern="100" dirty="0">
              <a:effectLst/>
              <a:latin typeface="Aptos" panose="020B0004020202020204" pitchFamily="34" charset="0"/>
              <a:ea typeface="Aptos" panose="020B0004020202020204" pitchFamily="34" charset="0"/>
              <a:cs typeface="Arial" panose="020B0604020202020204" pitchFamily="34" charset="0"/>
            </a:endParaRPr>
          </a:p>
        </p:txBody>
      </p:sp>
      <p:pic>
        <p:nvPicPr>
          <p:cNvPr id="5" name="Image 4" descr="Une image contenant texte, logo, Police, capture d’écran&#10;&#10;Le contenu généré par l’IA peut être incorrect.">
            <a:extLst>
              <a:ext uri="{FF2B5EF4-FFF2-40B4-BE49-F238E27FC236}">
                <a16:creationId xmlns:a16="http://schemas.microsoft.com/office/drawing/2014/main" id="{024D493C-D200-2740-1C29-A9DF7508F8D8}"/>
              </a:ext>
            </a:extLst>
          </p:cNvPr>
          <p:cNvPicPr>
            <a:picLocks noChangeAspect="1"/>
          </p:cNvPicPr>
          <p:nvPr/>
        </p:nvPicPr>
        <p:blipFill>
          <a:blip r:embed="rId2"/>
          <a:stretch>
            <a:fillRect/>
          </a:stretch>
        </p:blipFill>
        <p:spPr>
          <a:xfrm>
            <a:off x="2134675" y="4866967"/>
            <a:ext cx="6843949" cy="1681317"/>
          </a:xfrm>
          <a:prstGeom prst="rect">
            <a:avLst/>
          </a:prstGeom>
        </p:spPr>
      </p:pic>
      <p:pic>
        <p:nvPicPr>
          <p:cNvPr id="4" name="Image 3" descr="Une image contenant Graphique, dessin humoristique, logo, graphisme&#10;&#10;Le contenu généré par l’IA peut être incorrect.">
            <a:extLst>
              <a:ext uri="{FF2B5EF4-FFF2-40B4-BE49-F238E27FC236}">
                <a16:creationId xmlns:a16="http://schemas.microsoft.com/office/drawing/2014/main" id="{0829D457-189F-DB2A-CFD1-7ED92A8FDBAD}"/>
              </a:ext>
            </a:extLst>
          </p:cNvPr>
          <p:cNvPicPr>
            <a:picLocks noChangeAspect="1"/>
          </p:cNvPicPr>
          <p:nvPr/>
        </p:nvPicPr>
        <p:blipFill>
          <a:blip r:embed="rId3"/>
          <a:stretch>
            <a:fillRect/>
          </a:stretch>
        </p:blipFill>
        <p:spPr>
          <a:xfrm>
            <a:off x="68827" y="65471"/>
            <a:ext cx="894954" cy="627703"/>
          </a:xfrm>
          <a:prstGeom prst="rect">
            <a:avLst/>
          </a:prstGeom>
        </p:spPr>
      </p:pic>
      <p:pic>
        <p:nvPicPr>
          <p:cNvPr id="6" name="Google Shape;86;p1">
            <a:extLst>
              <a:ext uri="{FF2B5EF4-FFF2-40B4-BE49-F238E27FC236}">
                <a16:creationId xmlns:a16="http://schemas.microsoft.com/office/drawing/2014/main" id="{F979DB7D-4536-08E2-6FAC-DDBCC527729E}"/>
              </a:ext>
            </a:extLst>
          </p:cNvPr>
          <p:cNvPicPr preferRelativeResize="0"/>
          <p:nvPr/>
        </p:nvPicPr>
        <p:blipFill rotWithShape="1">
          <a:blip r:embed="rId4">
            <a:alphaModFix/>
          </a:blip>
          <a:srcRect/>
          <a:stretch/>
        </p:blipFill>
        <p:spPr>
          <a:xfrm>
            <a:off x="10751573" y="134528"/>
            <a:ext cx="1106129" cy="720878"/>
          </a:xfrm>
          <a:prstGeom prst="rect">
            <a:avLst/>
          </a:prstGeom>
          <a:noFill/>
          <a:ln>
            <a:noFill/>
          </a:ln>
        </p:spPr>
      </p:pic>
      <p:sp>
        <p:nvSpPr>
          <p:cNvPr id="7" name="Espace réservé du pied de page 6">
            <a:extLst>
              <a:ext uri="{FF2B5EF4-FFF2-40B4-BE49-F238E27FC236}">
                <a16:creationId xmlns:a16="http://schemas.microsoft.com/office/drawing/2014/main" id="{AF396053-D5D4-3235-9862-5124C64B7396}"/>
              </a:ext>
            </a:extLst>
          </p:cNvPr>
          <p:cNvSpPr>
            <a:spLocks noGrp="1"/>
          </p:cNvSpPr>
          <p:nvPr>
            <p:ph type="ftr" sz="quarter" idx="11"/>
          </p:nvPr>
        </p:nvSpPr>
        <p:spPr>
          <a:xfrm>
            <a:off x="3920613" y="6548284"/>
            <a:ext cx="4114800" cy="365125"/>
          </a:xfrm>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2531429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1F2FE8-E491-1E22-6455-8F5741474243}"/>
              </a:ext>
            </a:extLst>
          </p:cNvPr>
          <p:cNvSpPr>
            <a:spLocks noGrp="1"/>
          </p:cNvSpPr>
          <p:nvPr>
            <p:ph type="title"/>
          </p:nvPr>
        </p:nvSpPr>
        <p:spPr>
          <a:xfrm>
            <a:off x="1573160" y="405580"/>
            <a:ext cx="10515600" cy="1325563"/>
          </a:xfrm>
        </p:spPr>
        <p:txBody>
          <a:bodyPr>
            <a:normAutofit/>
          </a:bodyPr>
          <a:lstStyle/>
          <a:p>
            <a:r>
              <a:rPr lang="fr-SN" sz="3200" b="1" dirty="0">
                <a:latin typeface="+mn-lt"/>
              </a:rPr>
              <a:t>2.2 La traduction automatique de language</a:t>
            </a:r>
          </a:p>
        </p:txBody>
      </p:sp>
      <p:sp>
        <p:nvSpPr>
          <p:cNvPr id="3" name="Espace réservé du texte 2">
            <a:extLst>
              <a:ext uri="{FF2B5EF4-FFF2-40B4-BE49-F238E27FC236}">
                <a16:creationId xmlns:a16="http://schemas.microsoft.com/office/drawing/2014/main" id="{C5B2432C-4B30-B4AF-E1E3-093C7265D343}"/>
              </a:ext>
            </a:extLst>
          </p:cNvPr>
          <p:cNvSpPr>
            <a:spLocks noGrp="1"/>
          </p:cNvSpPr>
          <p:nvPr>
            <p:ph idx="1"/>
          </p:nvPr>
        </p:nvSpPr>
        <p:spPr>
          <a:xfrm>
            <a:off x="619433" y="1068361"/>
            <a:ext cx="10515600" cy="5042004"/>
          </a:xfrm>
        </p:spPr>
        <p:txBody>
          <a:bodyPr>
            <a:normAutofit/>
          </a:bodyPr>
          <a:lstStyle/>
          <a:p>
            <a:pPr marL="114300" indent="0">
              <a:buNone/>
            </a:pPr>
            <a:r>
              <a:rPr lang="fr-SN" dirty="0"/>
              <a:t>     </a:t>
            </a:r>
          </a:p>
          <a:p>
            <a:pPr marL="114300" indent="0" algn="just">
              <a:spcAft>
                <a:spcPts val="1500"/>
              </a:spcAft>
              <a:buNone/>
            </a:pPr>
            <a:r>
              <a:rPr lang="fr-FR" sz="2400" b="1" i="0" dirty="0">
                <a:solidFill>
                  <a:srgbClr val="141617"/>
                </a:solidFill>
                <a:effectLst/>
                <a:cs typeface="Arial" panose="020B0604020202020204" pitchFamily="34" charset="0"/>
              </a:rPr>
              <a:t>On distingue trois types de méthodes de traduction automatique :</a:t>
            </a:r>
          </a:p>
          <a:p>
            <a:pPr algn="just">
              <a:buFont typeface="Wingdings" panose="05000000000000000000" pitchFamily="2" charset="2"/>
              <a:buChar char="v"/>
            </a:pPr>
            <a:r>
              <a:rPr lang="fr-FR" sz="2000" b="1" i="0" dirty="0">
                <a:solidFill>
                  <a:srgbClr val="141617"/>
                </a:solidFill>
                <a:effectLst/>
                <a:cs typeface="Arial" panose="020B0604020202020204" pitchFamily="34" charset="0"/>
              </a:rPr>
              <a:t>Traduction automatique à base de règles (Rule-based machine translation, RBMT)</a:t>
            </a:r>
            <a:r>
              <a:rPr lang="fr-FR" sz="2000" b="0" i="0" dirty="0">
                <a:solidFill>
                  <a:srgbClr val="141617"/>
                </a:solidFill>
                <a:effectLst/>
                <a:cs typeface="Arial" panose="020B0604020202020204" pitchFamily="34" charset="0"/>
              </a:rPr>
              <a:t> :  </a:t>
            </a:r>
          </a:p>
          <a:p>
            <a:pPr marL="114300" indent="0" algn="just">
              <a:buNone/>
            </a:pPr>
            <a:r>
              <a:rPr lang="fr-FR" sz="2000" dirty="0">
                <a:solidFill>
                  <a:srgbClr val="141617"/>
                </a:solidFill>
                <a:cs typeface="Arial" panose="020B0604020202020204" pitchFamily="34" charset="0"/>
              </a:rPr>
              <a:t>Méthode de traduction automatique </a:t>
            </a:r>
            <a:r>
              <a:rPr lang="fr-FR" sz="2000" b="0" i="0" dirty="0">
                <a:solidFill>
                  <a:srgbClr val="141617"/>
                </a:solidFill>
                <a:effectLst/>
                <a:cs typeface="Arial" panose="020B0604020202020204" pitchFamily="34" charset="0"/>
              </a:rPr>
              <a:t>utilis</a:t>
            </a:r>
            <a:r>
              <a:rPr lang="fr-FR" sz="2000" dirty="0">
                <a:solidFill>
                  <a:srgbClr val="141617"/>
                </a:solidFill>
                <a:cs typeface="Arial" panose="020B0604020202020204" pitchFamily="34" charset="0"/>
              </a:rPr>
              <a:t>ant </a:t>
            </a:r>
            <a:r>
              <a:rPr lang="fr-FR" sz="2000" b="0" i="0" dirty="0">
                <a:solidFill>
                  <a:srgbClr val="141617"/>
                </a:solidFill>
                <a:effectLst/>
                <a:cs typeface="Arial" panose="020B0604020202020204" pitchFamily="34" charset="0"/>
              </a:rPr>
              <a:t>une série de règles syntaxiques et lexicales et de dictionnaires </a:t>
            </a:r>
          </a:p>
          <a:p>
            <a:pPr algn="just">
              <a:buFont typeface="Wingdings" panose="05000000000000000000" pitchFamily="2" charset="2"/>
              <a:buChar char="v"/>
            </a:pPr>
            <a:r>
              <a:rPr lang="fr-FR" sz="2000" b="1" i="0" dirty="0">
                <a:solidFill>
                  <a:srgbClr val="141617"/>
                </a:solidFill>
                <a:effectLst/>
                <a:cs typeface="Arial" panose="020B0604020202020204" pitchFamily="34" charset="0"/>
              </a:rPr>
              <a:t>Traduction automatique statistique (Statistical machine translation, SMT) </a:t>
            </a:r>
            <a:r>
              <a:rPr lang="fr-FR" sz="2000" b="0" i="0" dirty="0">
                <a:solidFill>
                  <a:srgbClr val="141617"/>
                </a:solidFill>
                <a:effectLst/>
                <a:cs typeface="Arial" panose="020B0604020202020204" pitchFamily="34" charset="0"/>
              </a:rPr>
              <a:t>: </a:t>
            </a:r>
          </a:p>
          <a:p>
            <a:pPr marL="114300" indent="0" algn="just">
              <a:buNone/>
            </a:pPr>
            <a:r>
              <a:rPr lang="fr-FR" sz="2000" dirty="0">
                <a:solidFill>
                  <a:srgbClr val="141617"/>
                </a:solidFill>
                <a:cs typeface="Arial" panose="020B0604020202020204" pitchFamily="34" charset="0"/>
              </a:rPr>
              <a:t>Méthode </a:t>
            </a:r>
            <a:r>
              <a:rPr lang="fr-FR" sz="2000" b="0" i="0" dirty="0">
                <a:solidFill>
                  <a:srgbClr val="141617"/>
                </a:solidFill>
                <a:effectLst/>
                <a:cs typeface="Arial" panose="020B0604020202020204" pitchFamily="34" charset="0"/>
              </a:rPr>
              <a:t> reposant sur des modèles statistiques qui examinent de grandes bases de données de contenu multilingue, appelées corpus linguistiques.</a:t>
            </a:r>
          </a:p>
          <a:p>
            <a:pPr algn="just">
              <a:buFont typeface="Wingdings" panose="05000000000000000000" pitchFamily="2" charset="2"/>
              <a:buChar char="v"/>
            </a:pPr>
            <a:r>
              <a:rPr lang="fr-FR" sz="2000" b="1" i="0" dirty="0">
                <a:solidFill>
                  <a:srgbClr val="141617"/>
                </a:solidFill>
                <a:effectLst/>
                <a:cs typeface="Arial" panose="020B0604020202020204" pitchFamily="34" charset="0"/>
              </a:rPr>
              <a:t>Traduction automatique neuronale (Neural machine translation, NMT) </a:t>
            </a:r>
            <a:r>
              <a:rPr lang="fr-FR" sz="2000" b="0" i="0" dirty="0">
                <a:solidFill>
                  <a:srgbClr val="141617"/>
                </a:solidFill>
                <a:effectLst/>
                <a:cs typeface="Arial" panose="020B0604020202020204" pitchFamily="34" charset="0"/>
              </a:rPr>
              <a:t>: </a:t>
            </a:r>
          </a:p>
          <a:p>
            <a:pPr marL="114300" indent="0" algn="just">
              <a:buNone/>
            </a:pPr>
            <a:r>
              <a:rPr lang="fr-FR" sz="2000" dirty="0">
                <a:solidFill>
                  <a:srgbClr val="141617"/>
                </a:solidFill>
                <a:cs typeface="Arial" panose="020B0604020202020204" pitchFamily="34" charset="0"/>
              </a:rPr>
              <a:t>Méthode étant le meilleur système qui existe, utilisant  l’Intelligence Artificielle :</a:t>
            </a:r>
            <a:r>
              <a:rPr lang="fr-FR" sz="2000" b="0" i="0" dirty="0">
                <a:solidFill>
                  <a:srgbClr val="141617"/>
                </a:solidFill>
                <a:effectLst/>
                <a:cs typeface="Arial" panose="020B0604020202020204" pitchFamily="34" charset="0"/>
              </a:rPr>
              <a:t> les réseaux neuronaux pour comprendre les intentions dans un contexte donné. </a:t>
            </a:r>
          </a:p>
          <a:p>
            <a:endParaRPr lang="fr-SN" dirty="0"/>
          </a:p>
        </p:txBody>
      </p:sp>
      <p:pic>
        <p:nvPicPr>
          <p:cNvPr id="4" name="Image 3" descr="Une image contenant Graphique, dessin humoristique, logo, graphisme&#10;&#10;Le contenu généré par l’IA peut être incorrect.">
            <a:extLst>
              <a:ext uri="{FF2B5EF4-FFF2-40B4-BE49-F238E27FC236}">
                <a16:creationId xmlns:a16="http://schemas.microsoft.com/office/drawing/2014/main" id="{A242ACE6-50F2-A47C-BAED-4D8BC37D0FF7}"/>
              </a:ext>
            </a:extLst>
          </p:cNvPr>
          <p:cNvPicPr>
            <a:picLocks noChangeAspect="1"/>
          </p:cNvPicPr>
          <p:nvPr/>
        </p:nvPicPr>
        <p:blipFill>
          <a:blip r:embed="rId2"/>
          <a:stretch>
            <a:fillRect/>
          </a:stretch>
        </p:blipFill>
        <p:spPr>
          <a:xfrm>
            <a:off x="103240" y="0"/>
            <a:ext cx="1032386" cy="811161"/>
          </a:xfrm>
          <a:prstGeom prst="rect">
            <a:avLst/>
          </a:prstGeom>
        </p:spPr>
      </p:pic>
      <p:pic>
        <p:nvPicPr>
          <p:cNvPr id="5" name="Google Shape;86;p1">
            <a:extLst>
              <a:ext uri="{FF2B5EF4-FFF2-40B4-BE49-F238E27FC236}">
                <a16:creationId xmlns:a16="http://schemas.microsoft.com/office/drawing/2014/main" id="{7531C297-3FEB-47CF-8D50-532039897EEE}"/>
              </a:ext>
            </a:extLst>
          </p:cNvPr>
          <p:cNvPicPr preferRelativeResize="0"/>
          <p:nvPr/>
        </p:nvPicPr>
        <p:blipFill rotWithShape="1">
          <a:blip r:embed="rId3">
            <a:alphaModFix/>
          </a:blip>
          <a:srcRect/>
          <a:stretch/>
        </p:blipFill>
        <p:spPr>
          <a:xfrm>
            <a:off x="11056374" y="1945"/>
            <a:ext cx="1032386" cy="811161"/>
          </a:xfrm>
          <a:prstGeom prst="rect">
            <a:avLst/>
          </a:prstGeom>
          <a:noFill/>
          <a:ln>
            <a:noFill/>
          </a:ln>
        </p:spPr>
      </p:pic>
      <p:sp>
        <p:nvSpPr>
          <p:cNvPr id="6" name="Espace réservé du pied de page 5">
            <a:extLst>
              <a:ext uri="{FF2B5EF4-FFF2-40B4-BE49-F238E27FC236}">
                <a16:creationId xmlns:a16="http://schemas.microsoft.com/office/drawing/2014/main" id="{A43E6D49-47B6-04EF-B439-BEBF2CEA9B1B}"/>
              </a:ext>
            </a:extLst>
          </p:cNvPr>
          <p:cNvSpPr>
            <a:spLocks noGrp="1"/>
          </p:cNvSpPr>
          <p:nvPr>
            <p:ph type="ftr" sz="quarter" idx="11"/>
          </p:nvPr>
        </p:nvSpPr>
        <p:spPr>
          <a:xfrm>
            <a:off x="3819833" y="6365620"/>
            <a:ext cx="4114800" cy="365125"/>
          </a:xfrm>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1616705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EE4D51C-EB2A-5D81-40D4-0E520A0885A3}"/>
              </a:ext>
            </a:extLst>
          </p:cNvPr>
          <p:cNvSpPr>
            <a:spLocks noGrp="1"/>
          </p:cNvSpPr>
          <p:nvPr>
            <p:ph idx="1"/>
          </p:nvPr>
        </p:nvSpPr>
        <p:spPr>
          <a:xfrm>
            <a:off x="855406" y="737419"/>
            <a:ext cx="11049000" cy="6652874"/>
          </a:xfrm>
        </p:spPr>
        <p:txBody>
          <a:bodyPr>
            <a:normAutofit/>
          </a:bodyPr>
          <a:lstStyle/>
          <a:p>
            <a:pPr marL="114300" indent="0">
              <a:buNone/>
            </a:pPr>
            <a:r>
              <a:rPr lang="fr-SN" sz="3200" b="1" dirty="0"/>
              <a:t>2.3 Fonctionnalités de système  de traduction vocale</a:t>
            </a:r>
          </a:p>
          <a:p>
            <a:pPr marL="114300" indent="0" algn="just">
              <a:lnSpc>
                <a:spcPct val="107000"/>
              </a:lnSpc>
              <a:spcAft>
                <a:spcPts val="800"/>
              </a:spcAft>
              <a:buNone/>
            </a:pPr>
            <a:r>
              <a:rPr lang="fr-SN" sz="2000" b="1" kern="100" dirty="0">
                <a:effectLst/>
                <a:ea typeface="Calibri" panose="020F0502020204030204" pitchFamily="34" charset="0"/>
                <a:cs typeface="Arial" panose="020B0604020202020204" pitchFamily="34" charset="0"/>
              </a:rPr>
              <a:t> Le système de traduction vocale:                                                                                       </a:t>
            </a:r>
          </a:p>
          <a:p>
            <a:pPr marL="457200" indent="-342900" algn="just">
              <a:lnSpc>
                <a:spcPct val="107000"/>
              </a:lnSpc>
              <a:spcAft>
                <a:spcPts val="800"/>
              </a:spcAft>
              <a:buFont typeface="Wingdings" panose="05000000000000000000" pitchFamily="2" charset="2"/>
              <a:buChar char="v"/>
            </a:pPr>
            <a:r>
              <a:rPr lang="fr-SN" sz="2000" kern="100" dirty="0">
                <a:ea typeface="Calibri" panose="020F0502020204030204" pitchFamily="34" charset="0"/>
                <a:cs typeface="Arial" panose="020B0604020202020204" pitchFamily="34" charset="0"/>
              </a:rPr>
              <a:t>L</a:t>
            </a:r>
            <a:r>
              <a:rPr lang="fr-SN" sz="2000" kern="100" dirty="0">
                <a:effectLst/>
                <a:ea typeface="Calibri" panose="020F0502020204030204" pitchFamily="34" charset="0"/>
                <a:cs typeface="Arial" panose="020B0604020202020204" pitchFamily="34" charset="0"/>
              </a:rPr>
              <a:t>a </a:t>
            </a:r>
            <a:r>
              <a:rPr lang="fr-SN" sz="2000" kern="100" dirty="0">
                <a:ea typeface="Calibri" panose="020F0502020204030204" pitchFamily="34" charset="0"/>
                <a:cs typeface="Arial" panose="020B0604020202020204" pitchFamily="34" charset="0"/>
              </a:rPr>
              <a:t>reconnaissance vocal,</a:t>
            </a:r>
            <a:r>
              <a:rPr lang="fr-SN" sz="2000" kern="100" dirty="0">
                <a:effectLst/>
                <a:ea typeface="Calibri" panose="020F0502020204030204" pitchFamily="34" charset="0"/>
                <a:cs typeface="Arial" panose="020B0604020202020204" pitchFamily="34" charset="0"/>
              </a:rPr>
              <a:t> le traitement automatique du language naturel et la synthèse vocale</a:t>
            </a:r>
            <a:r>
              <a:rPr lang="fr-SN" sz="2000" kern="100" dirty="0">
                <a:ea typeface="Calibri" panose="020F0502020204030204" pitchFamily="34" charset="0"/>
                <a:cs typeface="Arial" panose="020B0604020202020204" pitchFamily="34" charset="0"/>
              </a:rPr>
              <a:t>                                                                                                                                                                                                                                                    </a:t>
            </a:r>
          </a:p>
          <a:p>
            <a:pPr marL="114300" indent="0" algn="just">
              <a:lnSpc>
                <a:spcPct val="107000"/>
              </a:lnSpc>
              <a:spcAft>
                <a:spcPts val="800"/>
              </a:spcAft>
              <a:buNone/>
            </a:pPr>
            <a:r>
              <a:rPr lang="fr-SN" sz="2000" b="1" kern="100" dirty="0">
                <a:ea typeface="Calibri" panose="020F0502020204030204" pitchFamily="34" charset="0"/>
                <a:cs typeface="Arial" panose="020B0604020202020204" pitchFamily="34" charset="0"/>
              </a:rPr>
              <a:t>L</a:t>
            </a:r>
            <a:r>
              <a:rPr lang="fr-SN" sz="2000" b="1" kern="100" dirty="0">
                <a:effectLst/>
                <a:ea typeface="Calibri" panose="020F0502020204030204" pitchFamily="34" charset="0"/>
                <a:cs typeface="Arial" panose="020B0604020202020204" pitchFamily="34" charset="0"/>
              </a:rPr>
              <a:t>es fonctions des différents modules du</a:t>
            </a:r>
            <a:r>
              <a:rPr lang="fr-SN" sz="2000" b="1" kern="100" dirty="0">
                <a:ea typeface="Calibri" panose="020F0502020204030204" pitchFamily="34" charset="0"/>
                <a:cs typeface="Arial" panose="020B0604020202020204" pitchFamily="34" charset="0"/>
              </a:rPr>
              <a:t> système de traduction vocale </a:t>
            </a:r>
            <a:r>
              <a:rPr lang="fr-SN" sz="2000" b="1" kern="100" dirty="0">
                <a:effectLst/>
                <a:ea typeface="Calibri" panose="020F0502020204030204" pitchFamily="34" charset="0"/>
                <a:cs typeface="Arial" panose="020B0604020202020204" pitchFamily="34" charset="0"/>
              </a:rPr>
              <a:t>:</a:t>
            </a:r>
          </a:p>
          <a:p>
            <a:pPr algn="just">
              <a:lnSpc>
                <a:spcPct val="107000"/>
              </a:lnSpc>
              <a:spcAft>
                <a:spcPts val="800"/>
              </a:spcAft>
              <a:buFont typeface="Wingdings" panose="05000000000000000000" pitchFamily="2" charset="2"/>
              <a:buChar char="v"/>
            </a:pPr>
            <a:r>
              <a:rPr lang="fr-SN" sz="2000" kern="100" dirty="0">
                <a:ea typeface="Calibri" panose="020F0502020204030204" pitchFamily="34" charset="0"/>
                <a:cs typeface="Arial" panose="020B0604020202020204" pitchFamily="34" charset="0"/>
              </a:rPr>
              <a:t>P</a:t>
            </a:r>
            <a:r>
              <a:rPr lang="fr-SN" sz="2000" kern="100" dirty="0">
                <a:effectLst/>
                <a:ea typeface="Calibri" panose="020F0502020204030204" pitchFamily="34" charset="0"/>
                <a:cs typeface="Arial" panose="020B0604020202020204" pitchFamily="34" charset="0"/>
              </a:rPr>
              <a:t>our écouter les commandes de l’utilisateur </a:t>
            </a:r>
            <a:r>
              <a:rPr lang="fr-SN" sz="2000" kern="100" dirty="0">
                <a:ea typeface="Calibri" panose="020F0502020204030204" pitchFamily="34" charset="0"/>
                <a:cs typeface="Arial" panose="020B0604020202020204" pitchFamily="34" charset="0"/>
              </a:rPr>
              <a:t>, </a:t>
            </a:r>
            <a:r>
              <a:rPr lang="fr-SN" sz="2000" kern="100" dirty="0">
                <a:effectLst/>
                <a:ea typeface="Calibri" panose="020F0502020204030204" pitchFamily="34" charset="0"/>
                <a:cs typeface="Arial" panose="020B0604020202020204" pitchFamily="34" charset="0"/>
              </a:rPr>
              <a:t>les transcrire et les envoyer pour générer une réponse à partir des résultats et lire la réponse audio</a:t>
            </a:r>
            <a:r>
              <a:rPr lang="fr-SN" sz="2000" kern="100" dirty="0">
                <a:ea typeface="Calibri" panose="020F0502020204030204" pitchFamily="34" charset="0"/>
                <a:cs typeface="Arial" panose="020B0604020202020204" pitchFamily="34" charset="0"/>
              </a:rPr>
              <a:t> </a:t>
            </a:r>
            <a:r>
              <a:rPr lang="fr-FR" sz="2000" dirty="0">
                <a:solidFill>
                  <a:srgbClr val="0070C0"/>
                </a:solidFill>
                <a:cs typeface="Arial" panose="020B0604020202020204" pitchFamily="34" charset="0"/>
              </a:rPr>
              <a:t>[5]</a:t>
            </a:r>
          </a:p>
          <a:p>
            <a:pPr algn="just">
              <a:lnSpc>
                <a:spcPct val="107000"/>
              </a:lnSpc>
              <a:spcAft>
                <a:spcPts val="800"/>
              </a:spcAft>
              <a:buFont typeface="Wingdings" panose="05000000000000000000" pitchFamily="2" charset="2"/>
              <a:buChar char="v"/>
            </a:pPr>
            <a:r>
              <a:rPr lang="fr-SN" sz="2000" kern="100" dirty="0">
                <a:effectLst/>
                <a:ea typeface="Calibri" panose="020F0502020204030204" pitchFamily="34" charset="0"/>
                <a:cs typeface="Arial" panose="020B0604020202020204" pitchFamily="34" charset="0"/>
              </a:rPr>
              <a:t>  Un fonctionnement  basé sur une boucle continue </a:t>
            </a:r>
            <a:r>
              <a:rPr lang="fr-SN" sz="2000" kern="100" dirty="0">
                <a:ea typeface="Calibri" panose="020F0502020204030204" pitchFamily="34" charset="0"/>
                <a:cs typeface="Arial" panose="020B0604020202020204" pitchFamily="34" charset="0"/>
              </a:rPr>
              <a:t>avec de</a:t>
            </a:r>
            <a:r>
              <a:rPr lang="fr-SN" sz="2000" kern="100" dirty="0">
                <a:effectLst/>
                <a:ea typeface="Calibri" panose="020F0502020204030204" pitchFamily="34" charset="0"/>
                <a:cs typeface="Arial" panose="020B0604020202020204" pitchFamily="34" charset="0"/>
              </a:rPr>
              <a:t> commandes vocales  pour générer des réponses</a:t>
            </a:r>
            <a:r>
              <a:rPr lang="fr-FR" sz="2000" dirty="0">
                <a:solidFill>
                  <a:srgbClr val="0070C0"/>
                </a:solidFill>
                <a:cs typeface="Arial" panose="020B0604020202020204" pitchFamily="34" charset="0"/>
              </a:rPr>
              <a:t>[7]</a:t>
            </a:r>
          </a:p>
          <a:p>
            <a:pPr>
              <a:lnSpc>
                <a:spcPct val="107000"/>
              </a:lnSpc>
              <a:spcAft>
                <a:spcPts val="800"/>
              </a:spcAft>
              <a:buFont typeface="Wingdings" panose="05000000000000000000" pitchFamily="2" charset="2"/>
              <a:buChar char="v"/>
            </a:pPr>
            <a:endParaRPr lang="fr-SN" sz="1900" kern="100" dirty="0">
              <a:effectLst/>
              <a:latin typeface="+mn-lt"/>
              <a:ea typeface="Calibri" panose="020F0502020204030204" pitchFamily="34" charset="0"/>
              <a:cs typeface="Arial" panose="020B0604020202020204" pitchFamily="34" charset="0"/>
            </a:endParaRPr>
          </a:p>
          <a:p>
            <a:pPr marL="114300" indent="0">
              <a:lnSpc>
                <a:spcPct val="107000"/>
              </a:lnSpc>
              <a:spcAft>
                <a:spcPts val="800"/>
              </a:spcAft>
              <a:buNone/>
            </a:pPr>
            <a:endParaRPr lang="fr-SN" sz="1900" kern="100" dirty="0">
              <a:effectLst/>
              <a:latin typeface="+mn-lt"/>
              <a:ea typeface="Calibri" panose="020F0502020204030204" pitchFamily="34" charset="0"/>
              <a:cs typeface="Arial" panose="020B0604020202020204" pitchFamily="34" charset="0"/>
            </a:endParaRPr>
          </a:p>
          <a:p>
            <a:pPr marL="114300" indent="0">
              <a:lnSpc>
                <a:spcPct val="107000"/>
              </a:lnSpc>
              <a:spcAft>
                <a:spcPts val="800"/>
              </a:spcAft>
              <a:buNone/>
            </a:pPr>
            <a:endParaRPr lang="fr-SN" sz="2600" kern="100" dirty="0">
              <a:effectLst/>
              <a:latin typeface="+mn-lt"/>
              <a:ea typeface="Calibri" panose="020F0502020204030204" pitchFamily="34" charset="0"/>
              <a:cs typeface="Arial" panose="020B0604020202020204" pitchFamily="34" charset="0"/>
            </a:endParaRPr>
          </a:p>
        </p:txBody>
      </p:sp>
      <p:pic>
        <p:nvPicPr>
          <p:cNvPr id="4" name="Image 3" descr="Une image contenant Appareils électroniques, Téléphone mobile, gadget, texte&#10;&#10;Le contenu généré par l’IA peut être incorrect.">
            <a:extLst>
              <a:ext uri="{FF2B5EF4-FFF2-40B4-BE49-F238E27FC236}">
                <a16:creationId xmlns:a16="http://schemas.microsoft.com/office/drawing/2014/main" id="{8F1C9A53-7366-4F45-1C90-353C8C3B5F95}"/>
              </a:ext>
            </a:extLst>
          </p:cNvPr>
          <p:cNvPicPr>
            <a:picLocks noChangeAspect="1"/>
          </p:cNvPicPr>
          <p:nvPr/>
        </p:nvPicPr>
        <p:blipFill>
          <a:blip r:embed="rId2"/>
          <a:stretch>
            <a:fillRect/>
          </a:stretch>
        </p:blipFill>
        <p:spPr>
          <a:xfrm>
            <a:off x="2979174" y="4385108"/>
            <a:ext cx="8661332" cy="1971242"/>
          </a:xfrm>
          <a:prstGeom prst="rect">
            <a:avLst/>
          </a:prstGeom>
        </p:spPr>
      </p:pic>
      <p:pic>
        <p:nvPicPr>
          <p:cNvPr id="2" name="Image 1" descr="Une image contenant Graphique, dessin humoristique, logo, graphisme&#10;&#10;Le contenu généré par l’IA peut être incorrect.">
            <a:extLst>
              <a:ext uri="{FF2B5EF4-FFF2-40B4-BE49-F238E27FC236}">
                <a16:creationId xmlns:a16="http://schemas.microsoft.com/office/drawing/2014/main" id="{3FF285E9-E79D-8341-D3AA-7AB87F4BFA34}"/>
              </a:ext>
            </a:extLst>
          </p:cNvPr>
          <p:cNvPicPr>
            <a:picLocks noChangeAspect="1"/>
          </p:cNvPicPr>
          <p:nvPr/>
        </p:nvPicPr>
        <p:blipFill>
          <a:blip r:embed="rId3"/>
          <a:stretch>
            <a:fillRect/>
          </a:stretch>
        </p:blipFill>
        <p:spPr>
          <a:xfrm>
            <a:off x="1" y="1"/>
            <a:ext cx="855405" cy="737418"/>
          </a:xfrm>
          <a:prstGeom prst="rect">
            <a:avLst/>
          </a:prstGeom>
        </p:spPr>
      </p:pic>
      <p:pic>
        <p:nvPicPr>
          <p:cNvPr id="5" name="Google Shape;86;p1">
            <a:extLst>
              <a:ext uri="{FF2B5EF4-FFF2-40B4-BE49-F238E27FC236}">
                <a16:creationId xmlns:a16="http://schemas.microsoft.com/office/drawing/2014/main" id="{8335543C-B412-7FBB-A1D4-389D9F12BE95}"/>
              </a:ext>
            </a:extLst>
          </p:cNvPr>
          <p:cNvPicPr preferRelativeResize="0"/>
          <p:nvPr/>
        </p:nvPicPr>
        <p:blipFill rotWithShape="1">
          <a:blip r:embed="rId4">
            <a:alphaModFix/>
          </a:blip>
          <a:srcRect/>
          <a:stretch/>
        </p:blipFill>
        <p:spPr>
          <a:xfrm>
            <a:off x="10869560" y="-1"/>
            <a:ext cx="962675" cy="855407"/>
          </a:xfrm>
          <a:prstGeom prst="rect">
            <a:avLst/>
          </a:prstGeom>
          <a:noFill/>
          <a:ln>
            <a:noFill/>
          </a:ln>
        </p:spPr>
      </p:pic>
      <p:sp>
        <p:nvSpPr>
          <p:cNvPr id="6" name="Espace réservé du pied de page 5">
            <a:extLst>
              <a:ext uri="{FF2B5EF4-FFF2-40B4-BE49-F238E27FC236}">
                <a16:creationId xmlns:a16="http://schemas.microsoft.com/office/drawing/2014/main" id="{5CF6368A-0ED6-3A2F-0003-0D86890F33E2}"/>
              </a:ext>
            </a:extLst>
          </p:cNvPr>
          <p:cNvSpPr>
            <a:spLocks noGrp="1"/>
          </p:cNvSpPr>
          <p:nvPr>
            <p:ph type="ftr" sz="quarter" idx="11"/>
          </p:nvPr>
        </p:nvSpPr>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3280928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055562-EC1E-7309-3BDF-8035C5D349D5}"/>
              </a:ext>
            </a:extLst>
          </p:cNvPr>
          <p:cNvSpPr>
            <a:spLocks noGrp="1"/>
          </p:cNvSpPr>
          <p:nvPr>
            <p:ph type="title"/>
          </p:nvPr>
        </p:nvSpPr>
        <p:spPr>
          <a:xfrm>
            <a:off x="838200" y="662781"/>
            <a:ext cx="10515600" cy="1325563"/>
          </a:xfrm>
        </p:spPr>
        <p:txBody>
          <a:bodyPr/>
          <a:lstStyle/>
          <a:p>
            <a:r>
              <a:rPr lang="fr-SN" b="1" dirty="0"/>
              <a:t>               3.Problematique</a:t>
            </a:r>
          </a:p>
        </p:txBody>
      </p:sp>
      <p:sp>
        <p:nvSpPr>
          <p:cNvPr id="3" name="Espace réservé du texte 2">
            <a:extLst>
              <a:ext uri="{FF2B5EF4-FFF2-40B4-BE49-F238E27FC236}">
                <a16:creationId xmlns:a16="http://schemas.microsoft.com/office/drawing/2014/main" id="{459BF6F7-DE95-8AFC-F921-655F9D832CCB}"/>
              </a:ext>
            </a:extLst>
          </p:cNvPr>
          <p:cNvSpPr>
            <a:spLocks noGrp="1"/>
          </p:cNvSpPr>
          <p:nvPr>
            <p:ph idx="1"/>
          </p:nvPr>
        </p:nvSpPr>
        <p:spPr>
          <a:xfrm>
            <a:off x="838200" y="1843881"/>
            <a:ext cx="10515600" cy="4351338"/>
          </a:xfrm>
        </p:spPr>
        <p:txBody>
          <a:bodyPr>
            <a:normAutofit/>
          </a:bodyPr>
          <a:lstStyle/>
          <a:p>
            <a:pPr indent="-457200" algn="just">
              <a:buFont typeface="Wingdings" panose="05000000000000000000" pitchFamily="2" charset="2"/>
              <a:buChar char="v"/>
            </a:pPr>
            <a:r>
              <a:rPr lang="fr-FR" sz="2000" dirty="0"/>
              <a:t>Barrières linguistiques des langues africaines pour les notices de médicaments </a:t>
            </a:r>
            <a:endParaRPr lang="fr-SN" sz="2000" dirty="0"/>
          </a:p>
          <a:p>
            <a:pPr marL="457200" indent="-457200" algn="just">
              <a:buFont typeface="Wingdings" panose="05000000000000000000" pitchFamily="2" charset="2"/>
              <a:buChar char="v"/>
            </a:pPr>
            <a:r>
              <a:rPr lang="fr-FR" sz="2000" dirty="0"/>
              <a:t> Difficultés de mise en place des outils de traduction  automatique des langues africaines ou maternelles des notices de médicaments</a:t>
            </a:r>
            <a:endParaRPr lang="fr-SN" sz="2000" dirty="0"/>
          </a:p>
          <a:p>
            <a:pPr marL="457200" lvl="0" indent="-457200" algn="just">
              <a:buFont typeface="Wingdings" panose="05000000000000000000" pitchFamily="2" charset="2"/>
              <a:buChar char="v"/>
            </a:pPr>
            <a:r>
              <a:rPr lang="fr-FR" sz="2000" dirty="0"/>
              <a:t>Manque de systèmes de traduction vocale automatique pour les langues africaines, nationales ou maternelles des notices de médicaments.</a:t>
            </a:r>
          </a:p>
          <a:p>
            <a:pPr marL="457200" lvl="0" indent="-457200" algn="just">
              <a:buFont typeface="Wingdings" panose="05000000000000000000" pitchFamily="2" charset="2"/>
              <a:buChar char="v"/>
            </a:pPr>
            <a:r>
              <a:rPr lang="fr-FR" sz="2000" dirty="0"/>
              <a:t>Difficultés de suivie pour le contrôle  de tous les  produits pharmaceutiques  par les agences  agrées des industries pharmaceutiques   avant d’entrer vers  les pays importateurs</a:t>
            </a:r>
          </a:p>
          <a:p>
            <a:pPr marL="457200" lvl="0" indent="-457200" algn="just">
              <a:buFont typeface="Wingdings" panose="05000000000000000000" pitchFamily="2" charset="2"/>
              <a:buChar char="v"/>
            </a:pPr>
            <a:r>
              <a:rPr lang="fr-FR" sz="2000" dirty="0"/>
              <a:t>Manque de  laboratoires d’analyse  des pays importateurs de tester et vérifier  la qualité, la validité  des médicaments exportés  à l’étranger</a:t>
            </a:r>
          </a:p>
          <a:p>
            <a:endParaRPr lang="fr-SN" dirty="0"/>
          </a:p>
        </p:txBody>
      </p:sp>
      <p:pic>
        <p:nvPicPr>
          <p:cNvPr id="4" name="Image 3" descr="Une image contenant Graphique, dessin humoristique, logo, graphisme&#10;&#10;Le contenu généré par l’IA peut être incorrect.">
            <a:extLst>
              <a:ext uri="{FF2B5EF4-FFF2-40B4-BE49-F238E27FC236}">
                <a16:creationId xmlns:a16="http://schemas.microsoft.com/office/drawing/2014/main" id="{AA63A706-A609-76C5-37B0-0E3CB748EAD9}"/>
              </a:ext>
            </a:extLst>
          </p:cNvPr>
          <p:cNvPicPr>
            <a:picLocks noChangeAspect="1"/>
          </p:cNvPicPr>
          <p:nvPr/>
        </p:nvPicPr>
        <p:blipFill>
          <a:blip r:embed="rId3"/>
          <a:stretch>
            <a:fillRect/>
          </a:stretch>
        </p:blipFill>
        <p:spPr>
          <a:xfrm>
            <a:off x="1" y="2"/>
            <a:ext cx="838199" cy="662780"/>
          </a:xfrm>
          <a:prstGeom prst="rect">
            <a:avLst/>
          </a:prstGeom>
        </p:spPr>
      </p:pic>
      <p:pic>
        <p:nvPicPr>
          <p:cNvPr id="5" name="Google Shape;86;p1">
            <a:extLst>
              <a:ext uri="{FF2B5EF4-FFF2-40B4-BE49-F238E27FC236}">
                <a16:creationId xmlns:a16="http://schemas.microsoft.com/office/drawing/2014/main" id="{8708EB63-63C2-C600-7D5A-170326763EF9}"/>
              </a:ext>
            </a:extLst>
          </p:cNvPr>
          <p:cNvPicPr preferRelativeResize="0"/>
          <p:nvPr/>
        </p:nvPicPr>
        <p:blipFill rotWithShape="1">
          <a:blip r:embed="rId4">
            <a:alphaModFix/>
          </a:blip>
          <a:srcRect/>
          <a:stretch/>
        </p:blipFill>
        <p:spPr>
          <a:xfrm>
            <a:off x="11174361" y="0"/>
            <a:ext cx="1017638" cy="753511"/>
          </a:xfrm>
          <a:prstGeom prst="rect">
            <a:avLst/>
          </a:prstGeom>
          <a:noFill/>
          <a:ln>
            <a:noFill/>
          </a:ln>
        </p:spPr>
      </p:pic>
      <p:sp>
        <p:nvSpPr>
          <p:cNvPr id="6" name="Espace réservé du pied de page 5">
            <a:extLst>
              <a:ext uri="{FF2B5EF4-FFF2-40B4-BE49-F238E27FC236}">
                <a16:creationId xmlns:a16="http://schemas.microsoft.com/office/drawing/2014/main" id="{D3EC56D9-FB69-B78B-A532-5020FABE3F07}"/>
              </a:ext>
            </a:extLst>
          </p:cNvPr>
          <p:cNvSpPr>
            <a:spLocks noGrp="1"/>
          </p:cNvSpPr>
          <p:nvPr>
            <p:ph type="ftr" sz="quarter" idx="11"/>
          </p:nvPr>
        </p:nvSpPr>
        <p:spPr>
          <a:xfrm>
            <a:off x="3640394" y="6356350"/>
            <a:ext cx="4114800" cy="365125"/>
          </a:xfrm>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3206127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C9AB94-B22D-A2CB-7332-6F77C3081DB3}"/>
              </a:ext>
            </a:extLst>
          </p:cNvPr>
          <p:cNvSpPr>
            <a:spLocks noGrp="1"/>
          </p:cNvSpPr>
          <p:nvPr>
            <p:ph type="title"/>
          </p:nvPr>
        </p:nvSpPr>
        <p:spPr>
          <a:xfrm>
            <a:off x="956187" y="420328"/>
            <a:ext cx="10515600" cy="1325563"/>
          </a:xfrm>
        </p:spPr>
        <p:txBody>
          <a:bodyPr/>
          <a:lstStyle/>
          <a:p>
            <a:r>
              <a:rPr lang="fr-SN" dirty="0"/>
              <a:t>        </a:t>
            </a:r>
            <a:r>
              <a:rPr lang="fr-SN" b="1" dirty="0"/>
              <a:t>4.Objectifs</a:t>
            </a:r>
          </a:p>
        </p:txBody>
      </p:sp>
      <p:sp>
        <p:nvSpPr>
          <p:cNvPr id="3" name="Espace réservé du texte 2">
            <a:extLst>
              <a:ext uri="{FF2B5EF4-FFF2-40B4-BE49-F238E27FC236}">
                <a16:creationId xmlns:a16="http://schemas.microsoft.com/office/drawing/2014/main" id="{F43B7029-6344-40E4-8B7E-C5615B139FE3}"/>
              </a:ext>
            </a:extLst>
          </p:cNvPr>
          <p:cNvSpPr>
            <a:spLocks noGrp="1"/>
          </p:cNvSpPr>
          <p:nvPr>
            <p:ph idx="1"/>
          </p:nvPr>
        </p:nvSpPr>
        <p:spPr>
          <a:xfrm>
            <a:off x="838199" y="1655607"/>
            <a:ext cx="11217811" cy="5025412"/>
          </a:xfrm>
        </p:spPr>
        <p:txBody>
          <a:bodyPr>
            <a:normAutofit/>
          </a:bodyPr>
          <a:lstStyle/>
          <a:p>
            <a:pPr algn="just">
              <a:buFont typeface="Wingdings" panose="05000000000000000000" pitchFamily="2" charset="2"/>
              <a:buChar char="v"/>
            </a:pPr>
            <a:r>
              <a:rPr lang="fr-FR" sz="2400" dirty="0"/>
              <a:t> </a:t>
            </a:r>
            <a:r>
              <a:rPr lang="fr-FR" sz="2000" dirty="0"/>
              <a:t>Mettre en place une solution de  modèle de traduction vocale universelle basé sur l’Intelligence Artificielle (IA) pour la  traduction vocale des notices de médicaments</a:t>
            </a:r>
            <a:endParaRPr lang="fr-SN" sz="2000" dirty="0"/>
          </a:p>
          <a:p>
            <a:pPr lvl="0" algn="just">
              <a:buFont typeface="Wingdings" panose="05000000000000000000" pitchFamily="2" charset="2"/>
              <a:buChar char="v"/>
            </a:pPr>
            <a:r>
              <a:rPr lang="fr-FR" sz="2000" dirty="0"/>
              <a:t> Traduction vocale  des notices de médicaments pour les langues suivantes :                                                   </a:t>
            </a:r>
            <a:endParaRPr lang="fr-SN" sz="2000" dirty="0"/>
          </a:p>
          <a:p>
            <a:pPr lvl="2" algn="just">
              <a:buFont typeface="Wingdings" panose="05000000000000000000" pitchFamily="2" charset="2"/>
              <a:buChar char="q"/>
            </a:pPr>
            <a:r>
              <a:rPr lang="fr-FR" dirty="0"/>
              <a:t>Les langues les plus parlées dans le monde</a:t>
            </a:r>
            <a:endParaRPr lang="fr-SN" dirty="0"/>
          </a:p>
          <a:p>
            <a:pPr lvl="2" algn="just">
              <a:buFont typeface="Wingdings" panose="05000000000000000000" pitchFamily="2" charset="2"/>
              <a:buChar char="q"/>
            </a:pPr>
            <a:r>
              <a:rPr lang="fr-FR" dirty="0"/>
              <a:t>Les langues africaines</a:t>
            </a:r>
            <a:endParaRPr lang="fr-SN" dirty="0"/>
          </a:p>
          <a:p>
            <a:pPr lvl="2" algn="just">
              <a:buFont typeface="Wingdings" panose="05000000000000000000" pitchFamily="2" charset="2"/>
              <a:buChar char="q"/>
            </a:pPr>
            <a:r>
              <a:rPr lang="fr-FR" dirty="0"/>
              <a:t>Les langues nationales sénégalaises</a:t>
            </a:r>
          </a:p>
          <a:p>
            <a:pPr lvl="2" algn="just">
              <a:buFont typeface="Wingdings" panose="05000000000000000000" pitchFamily="2" charset="2"/>
              <a:buChar char="q"/>
            </a:pPr>
            <a:endParaRPr lang="fr-FR" dirty="0"/>
          </a:p>
          <a:p>
            <a:pPr lvl="2" algn="just">
              <a:buFont typeface="Wingdings" panose="05000000000000000000" pitchFamily="2" charset="2"/>
              <a:buChar char="q"/>
            </a:pPr>
            <a:endParaRPr lang="fr-FR" dirty="0"/>
          </a:p>
          <a:p>
            <a:pPr lvl="2" algn="just">
              <a:buFont typeface="Wingdings" panose="05000000000000000000" pitchFamily="2" charset="2"/>
              <a:buChar char="q"/>
            </a:pPr>
            <a:endParaRPr lang="fr-FR" dirty="0"/>
          </a:p>
          <a:p>
            <a:pPr marL="914400" lvl="2" indent="0" algn="just">
              <a:buNone/>
            </a:pPr>
            <a:endParaRPr lang="fr-FR" dirty="0"/>
          </a:p>
          <a:p>
            <a:pPr marL="914400" lvl="2" indent="0" algn="just">
              <a:buNone/>
            </a:pPr>
            <a:endParaRPr lang="fr-FR" dirty="0"/>
          </a:p>
          <a:p>
            <a:pPr algn="just">
              <a:buFont typeface="Wingdings" panose="05000000000000000000" pitchFamily="2" charset="2"/>
              <a:buChar char="v"/>
            </a:pPr>
            <a:r>
              <a:rPr lang="fr-SN" sz="2000" dirty="0"/>
              <a:t>Contribuer à la réduction des barrières linguistiques </a:t>
            </a:r>
          </a:p>
          <a:p>
            <a:pPr algn="just">
              <a:buFont typeface="Wingdings" panose="05000000000000000000" pitchFamily="2" charset="2"/>
              <a:buChar char="v"/>
            </a:pPr>
            <a:r>
              <a:rPr lang="fr-SN" sz="2000" dirty="0"/>
              <a:t>Contribuer à la lutte contre des pandémies  en particulier les population  du monde rural</a:t>
            </a:r>
          </a:p>
        </p:txBody>
      </p:sp>
      <p:graphicFrame>
        <p:nvGraphicFramePr>
          <p:cNvPr id="6" name="Graphique 5">
            <a:extLst>
              <a:ext uri="{FF2B5EF4-FFF2-40B4-BE49-F238E27FC236}">
                <a16:creationId xmlns:a16="http://schemas.microsoft.com/office/drawing/2014/main" id="{24663858-5B15-31FB-8554-7FB4966D540E}"/>
              </a:ext>
            </a:extLst>
          </p:cNvPr>
          <p:cNvGraphicFramePr>
            <a:graphicFrameLocks/>
          </p:cNvGraphicFramePr>
          <p:nvPr>
            <p:extLst>
              <p:ext uri="{D42A27DB-BD31-4B8C-83A1-F6EECF244321}">
                <p14:modId xmlns:p14="http://schemas.microsoft.com/office/powerpoint/2010/main" val="3149108613"/>
              </p:ext>
            </p:extLst>
          </p:nvPr>
        </p:nvGraphicFramePr>
        <p:xfrm>
          <a:off x="8849532" y="24022373"/>
          <a:ext cx="2867188" cy="2036791"/>
        </p:xfrm>
        <a:graphic>
          <a:graphicData uri="http://schemas.openxmlformats.org/drawingml/2006/chart">
            <c:chart xmlns:c="http://schemas.openxmlformats.org/drawingml/2006/chart" xmlns:r="http://schemas.openxmlformats.org/officeDocument/2006/relationships" r:id="rId2"/>
          </a:graphicData>
        </a:graphic>
      </p:graphicFrame>
      <p:pic>
        <p:nvPicPr>
          <p:cNvPr id="4" name="Image 3" descr="Une image contenant Graphique, dessin humoristique, logo, graphisme&#10;&#10;Le contenu généré par l’IA peut être incorrect.">
            <a:extLst>
              <a:ext uri="{FF2B5EF4-FFF2-40B4-BE49-F238E27FC236}">
                <a16:creationId xmlns:a16="http://schemas.microsoft.com/office/drawing/2014/main" id="{D838C977-321D-29C9-1FF8-89517F750664}"/>
              </a:ext>
            </a:extLst>
          </p:cNvPr>
          <p:cNvPicPr>
            <a:picLocks noChangeAspect="1"/>
          </p:cNvPicPr>
          <p:nvPr/>
        </p:nvPicPr>
        <p:blipFill>
          <a:blip r:embed="rId3"/>
          <a:stretch>
            <a:fillRect/>
          </a:stretch>
        </p:blipFill>
        <p:spPr>
          <a:xfrm>
            <a:off x="1" y="0"/>
            <a:ext cx="956186" cy="737419"/>
          </a:xfrm>
          <a:prstGeom prst="rect">
            <a:avLst/>
          </a:prstGeom>
        </p:spPr>
      </p:pic>
      <p:pic>
        <p:nvPicPr>
          <p:cNvPr id="5" name="Google Shape;86;p1">
            <a:extLst>
              <a:ext uri="{FF2B5EF4-FFF2-40B4-BE49-F238E27FC236}">
                <a16:creationId xmlns:a16="http://schemas.microsoft.com/office/drawing/2014/main" id="{35381D43-C844-0589-115B-94177863F26F}"/>
              </a:ext>
            </a:extLst>
          </p:cNvPr>
          <p:cNvPicPr preferRelativeResize="0"/>
          <p:nvPr/>
        </p:nvPicPr>
        <p:blipFill rotWithShape="1">
          <a:blip r:embed="rId4">
            <a:alphaModFix/>
          </a:blip>
          <a:srcRect/>
          <a:stretch/>
        </p:blipFill>
        <p:spPr>
          <a:xfrm>
            <a:off x="11026878" y="51619"/>
            <a:ext cx="1165122" cy="737419"/>
          </a:xfrm>
          <a:prstGeom prst="rect">
            <a:avLst/>
          </a:prstGeom>
          <a:noFill/>
          <a:ln>
            <a:noFill/>
          </a:ln>
        </p:spPr>
      </p:pic>
      <p:graphicFrame>
        <p:nvGraphicFramePr>
          <p:cNvPr id="7" name="Graphique 6">
            <a:extLst>
              <a:ext uri="{FF2B5EF4-FFF2-40B4-BE49-F238E27FC236}">
                <a16:creationId xmlns:a16="http://schemas.microsoft.com/office/drawing/2014/main" id="{D0A2F824-1E3B-4065-2498-49F8D6962E0E}"/>
              </a:ext>
            </a:extLst>
          </p:cNvPr>
          <p:cNvGraphicFramePr/>
          <p:nvPr>
            <p:extLst>
              <p:ext uri="{D42A27DB-BD31-4B8C-83A1-F6EECF244321}">
                <p14:modId xmlns:p14="http://schemas.microsoft.com/office/powerpoint/2010/main" val="2068583266"/>
              </p:ext>
            </p:extLst>
          </p:nvPr>
        </p:nvGraphicFramePr>
        <p:xfrm>
          <a:off x="5675749" y="2981170"/>
          <a:ext cx="5008661" cy="2662878"/>
        </p:xfrm>
        <a:graphic>
          <a:graphicData uri="http://schemas.openxmlformats.org/drawingml/2006/chart">
            <c:chart xmlns:c="http://schemas.openxmlformats.org/drawingml/2006/chart" xmlns:r="http://schemas.openxmlformats.org/officeDocument/2006/relationships" r:id="rId5"/>
          </a:graphicData>
        </a:graphic>
      </p:graphicFrame>
      <p:sp>
        <p:nvSpPr>
          <p:cNvPr id="8" name="Espace réservé du pied de page 7">
            <a:extLst>
              <a:ext uri="{FF2B5EF4-FFF2-40B4-BE49-F238E27FC236}">
                <a16:creationId xmlns:a16="http://schemas.microsoft.com/office/drawing/2014/main" id="{68737010-9769-4901-B49C-90D6D0550A4D}"/>
              </a:ext>
            </a:extLst>
          </p:cNvPr>
          <p:cNvSpPr>
            <a:spLocks noGrp="1"/>
          </p:cNvSpPr>
          <p:nvPr>
            <p:ph type="ftr" sz="quarter" idx="11"/>
          </p:nvPr>
        </p:nvSpPr>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1146104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EE834F-5B52-9322-CF80-1AED7EF56A4A}"/>
              </a:ext>
            </a:extLst>
          </p:cNvPr>
          <p:cNvSpPr>
            <a:spLocks noGrp="1"/>
          </p:cNvSpPr>
          <p:nvPr>
            <p:ph type="title"/>
          </p:nvPr>
        </p:nvSpPr>
        <p:spPr>
          <a:xfrm>
            <a:off x="1509251" y="659235"/>
            <a:ext cx="10515600" cy="1325563"/>
          </a:xfrm>
        </p:spPr>
        <p:txBody>
          <a:bodyPr>
            <a:normAutofit/>
          </a:bodyPr>
          <a:lstStyle/>
          <a:p>
            <a:r>
              <a:rPr lang="fr-SN" sz="4000" b="1" dirty="0"/>
              <a:t>5.Méthodologie</a:t>
            </a:r>
            <a:endParaRPr lang="fr-SN" sz="4000" dirty="0"/>
          </a:p>
        </p:txBody>
      </p:sp>
      <p:sp>
        <p:nvSpPr>
          <p:cNvPr id="3" name="Espace réservé du texte 2">
            <a:extLst>
              <a:ext uri="{FF2B5EF4-FFF2-40B4-BE49-F238E27FC236}">
                <a16:creationId xmlns:a16="http://schemas.microsoft.com/office/drawing/2014/main" id="{9F48908A-997C-6E8A-E62A-6CFCDF9215F6}"/>
              </a:ext>
            </a:extLst>
          </p:cNvPr>
          <p:cNvSpPr>
            <a:spLocks noGrp="1"/>
          </p:cNvSpPr>
          <p:nvPr>
            <p:ph idx="1"/>
          </p:nvPr>
        </p:nvSpPr>
        <p:spPr>
          <a:xfrm>
            <a:off x="838200" y="1847427"/>
            <a:ext cx="10515600" cy="4351338"/>
          </a:xfrm>
        </p:spPr>
        <p:txBody>
          <a:bodyPr>
            <a:normAutofit/>
          </a:bodyPr>
          <a:lstStyle/>
          <a:p>
            <a:pPr marL="342900" indent="-342900" algn="just">
              <a:lnSpc>
                <a:spcPct val="106000"/>
              </a:lnSpc>
              <a:spcAft>
                <a:spcPts val="800"/>
              </a:spcAft>
              <a:buFont typeface="Wingdings" panose="05000000000000000000" pitchFamily="2" charset="2"/>
              <a:buChar char="v"/>
              <a:tabLst>
                <a:tab pos="457200" algn="l"/>
              </a:tabLst>
            </a:pPr>
            <a:r>
              <a:rPr lang="fr-FR" sz="2000" kern="100" dirty="0">
                <a:effectLst/>
                <a:ea typeface="Aptos" panose="020B0004020202020204" pitchFamily="34" charset="0"/>
                <a:cs typeface="Arial" panose="020B0604020202020204" pitchFamily="34" charset="0"/>
              </a:rPr>
              <a:t>Etude d’un échantillon d’un corpus  pour la transcription et traduction vocale de la notice de médicament ISONE</a:t>
            </a:r>
            <a:r>
              <a:rPr lang="fr-FR" sz="2000" dirty="0">
                <a:solidFill>
                  <a:srgbClr val="0070C0"/>
                </a:solidFill>
                <a:cs typeface="Arial" panose="020B0604020202020204" pitchFamily="34" charset="0"/>
              </a:rPr>
              <a:t>[6]</a:t>
            </a:r>
          </a:p>
          <a:p>
            <a:pPr marL="342900" indent="-342900" algn="just">
              <a:lnSpc>
                <a:spcPct val="106000"/>
              </a:lnSpc>
              <a:spcAft>
                <a:spcPts val="800"/>
              </a:spcAft>
              <a:buFont typeface="Wingdings" panose="05000000000000000000" pitchFamily="2" charset="2"/>
              <a:buChar char="v"/>
              <a:tabLst>
                <a:tab pos="457200" algn="l"/>
              </a:tabLst>
            </a:pPr>
            <a:r>
              <a:rPr lang="fr-SN" sz="2000" kern="100" dirty="0">
                <a:effectLst/>
                <a:ea typeface="Aptos" panose="020B0004020202020204" pitchFamily="34" charset="0"/>
                <a:cs typeface="Arial" panose="020B0604020202020204" pitchFamily="34" charset="0"/>
              </a:rPr>
              <a:t> Application Power Director</a:t>
            </a:r>
          </a:p>
          <a:p>
            <a:pPr marL="342900" lvl="0" indent="-342900" algn="just">
              <a:lnSpc>
                <a:spcPct val="106000"/>
              </a:lnSpc>
              <a:spcAft>
                <a:spcPts val="800"/>
              </a:spcAft>
              <a:buFont typeface="Wingdings" panose="05000000000000000000" pitchFamily="2" charset="2"/>
              <a:buChar char="v"/>
              <a:tabLst>
                <a:tab pos="457200" algn="l"/>
              </a:tabLst>
            </a:pPr>
            <a:r>
              <a:rPr lang="fr-FR" sz="2000" kern="100" dirty="0">
                <a:effectLst/>
                <a:ea typeface="Aptos" panose="020B0004020202020204" pitchFamily="34" charset="0"/>
                <a:cs typeface="Arial" panose="020B0604020202020204" pitchFamily="34" charset="0"/>
              </a:rPr>
              <a:t>Pycharm</a:t>
            </a:r>
            <a:endParaRPr lang="fr-SN" sz="2000" kern="100" dirty="0">
              <a:effectLst/>
              <a:ea typeface="Aptos" panose="020B0004020202020204" pitchFamily="34" charset="0"/>
              <a:cs typeface="Arial" panose="020B0604020202020204" pitchFamily="34" charset="0"/>
            </a:endParaRPr>
          </a:p>
          <a:p>
            <a:pPr marL="342900" lvl="0" indent="-342900" algn="just">
              <a:lnSpc>
                <a:spcPct val="106000"/>
              </a:lnSpc>
              <a:spcAft>
                <a:spcPts val="800"/>
              </a:spcAft>
              <a:buFont typeface="Wingdings" panose="05000000000000000000" pitchFamily="2" charset="2"/>
              <a:buChar char="v"/>
              <a:tabLst>
                <a:tab pos="457200" algn="l"/>
              </a:tabLst>
            </a:pPr>
            <a:r>
              <a:rPr lang="fr-FR" sz="2000" kern="100" dirty="0">
                <a:effectLst/>
                <a:ea typeface="Aptos" panose="020B0004020202020204" pitchFamily="34" charset="0"/>
                <a:cs typeface="Arial" panose="020B0604020202020204" pitchFamily="34" charset="0"/>
              </a:rPr>
              <a:t>Language Python</a:t>
            </a:r>
            <a:endParaRPr lang="fr-SN" sz="2000" kern="100" dirty="0">
              <a:effectLst/>
              <a:ea typeface="Aptos" panose="020B0004020202020204" pitchFamily="34" charset="0"/>
              <a:cs typeface="Arial" panose="020B0604020202020204" pitchFamily="34" charset="0"/>
            </a:endParaRPr>
          </a:p>
          <a:p>
            <a:pPr marL="342900" lvl="0" indent="-342900" algn="just">
              <a:lnSpc>
                <a:spcPct val="106000"/>
              </a:lnSpc>
              <a:spcAft>
                <a:spcPts val="800"/>
              </a:spcAft>
              <a:buFont typeface="Wingdings" panose="05000000000000000000" pitchFamily="2" charset="2"/>
              <a:buChar char="v"/>
              <a:tabLst>
                <a:tab pos="457200" algn="l"/>
              </a:tabLst>
            </a:pPr>
            <a:r>
              <a:rPr lang="fr-FR" sz="2000" kern="100" dirty="0">
                <a:effectLst/>
                <a:ea typeface="Aptos" panose="020B0004020202020204" pitchFamily="34" charset="0"/>
                <a:cs typeface="Arial" panose="020B0604020202020204" pitchFamily="34" charset="0"/>
              </a:rPr>
              <a:t>Google Translate, traduction automatique</a:t>
            </a:r>
            <a:endParaRPr lang="fr-SN" sz="2000" kern="100" dirty="0">
              <a:effectLst/>
              <a:ea typeface="Aptos" panose="020B0004020202020204" pitchFamily="34" charset="0"/>
              <a:cs typeface="Arial" panose="020B0604020202020204" pitchFamily="34" charset="0"/>
            </a:endParaRPr>
          </a:p>
          <a:p>
            <a:pPr marL="342900" lvl="0" indent="-342900" algn="just">
              <a:lnSpc>
                <a:spcPct val="106000"/>
              </a:lnSpc>
              <a:spcAft>
                <a:spcPts val="800"/>
              </a:spcAft>
              <a:buFont typeface="Wingdings" panose="05000000000000000000" pitchFamily="2" charset="2"/>
              <a:buChar char="v"/>
              <a:tabLst>
                <a:tab pos="457200" algn="l"/>
              </a:tabLst>
            </a:pPr>
            <a:r>
              <a:rPr lang="en-US" sz="2000" kern="100" dirty="0">
                <a:effectLst/>
                <a:ea typeface="Aptos" panose="020B0004020202020204" pitchFamily="34" charset="0"/>
                <a:cs typeface="Arial" panose="020B0604020202020204" pitchFamily="34" charset="0"/>
              </a:rPr>
              <a:t>Reconnaissance vocale, machine Learning, Deep Learning</a:t>
            </a:r>
            <a:endParaRPr lang="fr-SN" sz="2000" kern="100" dirty="0">
              <a:effectLst/>
              <a:ea typeface="Aptos" panose="020B0004020202020204" pitchFamily="34" charset="0"/>
              <a:cs typeface="Arial" panose="020B0604020202020204" pitchFamily="34" charset="0"/>
            </a:endParaRPr>
          </a:p>
          <a:p>
            <a:pPr marL="342900" lvl="0" indent="-342900" algn="just">
              <a:lnSpc>
                <a:spcPct val="106000"/>
              </a:lnSpc>
              <a:spcAft>
                <a:spcPts val="800"/>
              </a:spcAft>
              <a:buFont typeface="Wingdings" panose="05000000000000000000" pitchFamily="2" charset="2"/>
              <a:buChar char="v"/>
              <a:tabLst>
                <a:tab pos="457200" algn="l"/>
              </a:tabLst>
            </a:pPr>
            <a:r>
              <a:rPr lang="en-US" sz="2000" kern="100" dirty="0">
                <a:effectLst/>
                <a:ea typeface="Aptos" panose="020B0004020202020204" pitchFamily="34" charset="0"/>
                <a:cs typeface="Arial" panose="020B0604020202020204" pitchFamily="34" charset="0"/>
              </a:rPr>
              <a:t> </a:t>
            </a:r>
            <a:r>
              <a:rPr lang="fr-FR" sz="2000" kern="100" dirty="0">
                <a:effectLst/>
                <a:ea typeface="Aptos" panose="020B0004020202020204" pitchFamily="34" charset="0"/>
                <a:cs typeface="Arial" panose="020B0604020202020204" pitchFamily="34" charset="0"/>
              </a:rPr>
              <a:t>Synthèse vocale, Natural Language Processing </a:t>
            </a:r>
            <a:endParaRPr lang="fr-SN" sz="2000" kern="100" dirty="0">
              <a:effectLst/>
              <a:ea typeface="Aptos" panose="020B0004020202020204" pitchFamily="34" charset="0"/>
              <a:cs typeface="Arial" panose="020B0604020202020204" pitchFamily="34" charset="0"/>
            </a:endParaRPr>
          </a:p>
          <a:p>
            <a:pPr marL="114300" indent="0">
              <a:buNone/>
            </a:pPr>
            <a:endParaRPr lang="fr-SN" dirty="0"/>
          </a:p>
        </p:txBody>
      </p:sp>
      <p:pic>
        <p:nvPicPr>
          <p:cNvPr id="4" name="Image 3" descr="Une image contenant Graphique, dessin humoristique, logo, graphisme&#10;&#10;Le contenu généré par l’IA peut être incorrect.">
            <a:extLst>
              <a:ext uri="{FF2B5EF4-FFF2-40B4-BE49-F238E27FC236}">
                <a16:creationId xmlns:a16="http://schemas.microsoft.com/office/drawing/2014/main" id="{7C43F79B-844F-F971-E782-7382989BCCE5}"/>
              </a:ext>
            </a:extLst>
          </p:cNvPr>
          <p:cNvPicPr>
            <a:picLocks noChangeAspect="1"/>
          </p:cNvPicPr>
          <p:nvPr/>
        </p:nvPicPr>
        <p:blipFill>
          <a:blip r:embed="rId2"/>
          <a:stretch>
            <a:fillRect/>
          </a:stretch>
        </p:blipFill>
        <p:spPr>
          <a:xfrm>
            <a:off x="2" y="1"/>
            <a:ext cx="988142" cy="659234"/>
          </a:xfrm>
          <a:prstGeom prst="rect">
            <a:avLst/>
          </a:prstGeom>
        </p:spPr>
      </p:pic>
      <p:pic>
        <p:nvPicPr>
          <p:cNvPr id="5" name="Google Shape;86;p1">
            <a:extLst>
              <a:ext uri="{FF2B5EF4-FFF2-40B4-BE49-F238E27FC236}">
                <a16:creationId xmlns:a16="http://schemas.microsoft.com/office/drawing/2014/main" id="{8C00CAE7-BB28-A0F8-B3F5-CDD2FC18D2B7}"/>
              </a:ext>
            </a:extLst>
          </p:cNvPr>
          <p:cNvPicPr preferRelativeResize="0"/>
          <p:nvPr/>
        </p:nvPicPr>
        <p:blipFill rotWithShape="1">
          <a:blip r:embed="rId3">
            <a:alphaModFix/>
          </a:blip>
          <a:srcRect/>
          <a:stretch/>
        </p:blipFill>
        <p:spPr>
          <a:xfrm>
            <a:off x="11036709" y="78185"/>
            <a:ext cx="988142" cy="659234"/>
          </a:xfrm>
          <a:prstGeom prst="rect">
            <a:avLst/>
          </a:prstGeom>
          <a:noFill/>
          <a:ln>
            <a:noFill/>
          </a:ln>
        </p:spPr>
      </p:pic>
      <p:sp>
        <p:nvSpPr>
          <p:cNvPr id="6" name="Espace réservé du pied de page 5">
            <a:extLst>
              <a:ext uri="{FF2B5EF4-FFF2-40B4-BE49-F238E27FC236}">
                <a16:creationId xmlns:a16="http://schemas.microsoft.com/office/drawing/2014/main" id="{5E2B7B4F-BA0F-61DF-4CF8-75073DDFBEF7}"/>
              </a:ext>
            </a:extLst>
          </p:cNvPr>
          <p:cNvSpPr>
            <a:spLocks noGrp="1"/>
          </p:cNvSpPr>
          <p:nvPr>
            <p:ph type="ftr" sz="quarter" idx="11"/>
          </p:nvPr>
        </p:nvSpPr>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1591586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840A84-FD88-6C72-5E8E-8063249A336D}"/>
              </a:ext>
            </a:extLst>
          </p:cNvPr>
          <p:cNvSpPr>
            <a:spLocks noGrp="1"/>
          </p:cNvSpPr>
          <p:nvPr>
            <p:ph type="title"/>
          </p:nvPr>
        </p:nvSpPr>
        <p:spPr>
          <a:xfrm>
            <a:off x="1207886" y="255940"/>
            <a:ext cx="10515600" cy="1325563"/>
          </a:xfrm>
        </p:spPr>
        <p:txBody>
          <a:bodyPr>
            <a:normAutofit/>
          </a:bodyPr>
          <a:lstStyle/>
          <a:p>
            <a:r>
              <a:rPr lang="fr-SN" sz="4000" b="1" dirty="0"/>
              <a:t>6.Résultats de la recherche</a:t>
            </a:r>
          </a:p>
        </p:txBody>
      </p:sp>
      <p:sp>
        <p:nvSpPr>
          <p:cNvPr id="3" name="Espace réservé du texte 2">
            <a:extLst>
              <a:ext uri="{FF2B5EF4-FFF2-40B4-BE49-F238E27FC236}">
                <a16:creationId xmlns:a16="http://schemas.microsoft.com/office/drawing/2014/main" id="{F80DC1CA-A82C-917B-28F6-715AA25D09D6}"/>
              </a:ext>
            </a:extLst>
          </p:cNvPr>
          <p:cNvSpPr>
            <a:spLocks noGrp="1"/>
          </p:cNvSpPr>
          <p:nvPr>
            <p:ph idx="1"/>
          </p:nvPr>
        </p:nvSpPr>
        <p:spPr>
          <a:xfrm>
            <a:off x="457200" y="1456134"/>
            <a:ext cx="11558666" cy="4351338"/>
          </a:xfrm>
        </p:spPr>
        <p:txBody>
          <a:bodyPr/>
          <a:lstStyle/>
          <a:p>
            <a:pPr marL="114300" indent="0">
              <a:buNone/>
            </a:pPr>
            <a:r>
              <a:rPr lang="fr-FR" b="1" dirty="0"/>
              <a:t>6.1 Traduction vocale en Anglais pour le mode d’utilisation de notice de médicament ISONE</a:t>
            </a:r>
          </a:p>
          <a:p>
            <a:pPr marL="114300" indent="0">
              <a:buNone/>
            </a:pPr>
            <a:r>
              <a:rPr lang="fr-SN" dirty="0"/>
              <a:t>                                                      </a:t>
            </a:r>
          </a:p>
        </p:txBody>
      </p:sp>
      <p:pic>
        <p:nvPicPr>
          <p:cNvPr id="6" name="Image 5" descr="Une image contenant Graphique, dessin humoristique, logo, graphisme&#10;&#10;Le contenu généré par l’IA peut être incorrect.">
            <a:extLst>
              <a:ext uri="{FF2B5EF4-FFF2-40B4-BE49-F238E27FC236}">
                <a16:creationId xmlns:a16="http://schemas.microsoft.com/office/drawing/2014/main" id="{D18D94BE-CFF1-9703-0B51-BAE2743D3FA5}"/>
              </a:ext>
            </a:extLst>
          </p:cNvPr>
          <p:cNvPicPr>
            <a:picLocks noChangeAspect="1"/>
          </p:cNvPicPr>
          <p:nvPr/>
        </p:nvPicPr>
        <p:blipFill>
          <a:blip r:embed="rId2"/>
          <a:stretch>
            <a:fillRect/>
          </a:stretch>
        </p:blipFill>
        <p:spPr>
          <a:xfrm>
            <a:off x="1" y="1"/>
            <a:ext cx="914399" cy="707922"/>
          </a:xfrm>
          <a:prstGeom prst="rect">
            <a:avLst/>
          </a:prstGeom>
        </p:spPr>
      </p:pic>
      <p:pic>
        <p:nvPicPr>
          <p:cNvPr id="7" name="Google Shape;86;p1">
            <a:extLst>
              <a:ext uri="{FF2B5EF4-FFF2-40B4-BE49-F238E27FC236}">
                <a16:creationId xmlns:a16="http://schemas.microsoft.com/office/drawing/2014/main" id="{78B313E0-CD7E-4C40-39E6-96CD2CAC0430}"/>
              </a:ext>
            </a:extLst>
          </p:cNvPr>
          <p:cNvPicPr preferRelativeResize="0"/>
          <p:nvPr/>
        </p:nvPicPr>
        <p:blipFill rotWithShape="1">
          <a:blip r:embed="rId3">
            <a:alphaModFix/>
          </a:blip>
          <a:srcRect/>
          <a:stretch/>
        </p:blipFill>
        <p:spPr>
          <a:xfrm>
            <a:off x="11103963" y="9938"/>
            <a:ext cx="1088036" cy="908784"/>
          </a:xfrm>
          <a:prstGeom prst="rect">
            <a:avLst/>
          </a:prstGeom>
          <a:noFill/>
          <a:ln>
            <a:noFill/>
          </a:ln>
        </p:spPr>
      </p:pic>
      <p:sp>
        <p:nvSpPr>
          <p:cNvPr id="8" name="Flèche : droite 7">
            <a:extLst>
              <a:ext uri="{FF2B5EF4-FFF2-40B4-BE49-F238E27FC236}">
                <a16:creationId xmlns:a16="http://schemas.microsoft.com/office/drawing/2014/main" id="{D8325A08-A2D4-D58A-2D37-98212F05E89E}"/>
              </a:ext>
            </a:extLst>
          </p:cNvPr>
          <p:cNvSpPr/>
          <p:nvPr/>
        </p:nvSpPr>
        <p:spPr>
          <a:xfrm>
            <a:off x="6962926" y="3832157"/>
            <a:ext cx="978408" cy="61944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9" name="Image 8">
            <a:extLst>
              <a:ext uri="{FF2B5EF4-FFF2-40B4-BE49-F238E27FC236}">
                <a16:creationId xmlns:a16="http://schemas.microsoft.com/office/drawing/2014/main" id="{13F7E989-3BC6-7C45-9446-D1683C145E9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7096" y="2337087"/>
            <a:ext cx="6239796" cy="4007797"/>
          </a:xfrm>
          <a:prstGeom prst="rect">
            <a:avLst/>
          </a:prstGeom>
          <a:noFill/>
          <a:ln>
            <a:noFill/>
          </a:ln>
        </p:spPr>
      </p:pic>
      <p:pic>
        <p:nvPicPr>
          <p:cNvPr id="10" name="Image 9">
            <a:extLst>
              <a:ext uri="{FF2B5EF4-FFF2-40B4-BE49-F238E27FC236}">
                <a16:creationId xmlns:a16="http://schemas.microsoft.com/office/drawing/2014/main" id="{10289170-FDF5-5658-D2BD-B216A443A38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67368" y="2347515"/>
            <a:ext cx="3948498" cy="3997369"/>
          </a:xfrm>
          <a:prstGeom prst="rect">
            <a:avLst/>
          </a:prstGeom>
          <a:noFill/>
          <a:ln>
            <a:noFill/>
          </a:ln>
        </p:spPr>
      </p:pic>
      <p:sp>
        <p:nvSpPr>
          <p:cNvPr id="11" name="Espace réservé du pied de page 10">
            <a:extLst>
              <a:ext uri="{FF2B5EF4-FFF2-40B4-BE49-F238E27FC236}">
                <a16:creationId xmlns:a16="http://schemas.microsoft.com/office/drawing/2014/main" id="{839CDA19-A2DE-B470-E2C1-4CFFA460A412}"/>
              </a:ext>
            </a:extLst>
          </p:cNvPr>
          <p:cNvSpPr>
            <a:spLocks noGrp="1"/>
          </p:cNvSpPr>
          <p:nvPr>
            <p:ph type="ftr" sz="quarter" idx="11"/>
          </p:nvPr>
        </p:nvSpPr>
        <p:spPr>
          <a:xfrm>
            <a:off x="3537154" y="6422218"/>
            <a:ext cx="4114800" cy="365125"/>
          </a:xfrm>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2079669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5D2136E-4CC6-3514-EA5B-B971B0245227}"/>
              </a:ext>
            </a:extLst>
          </p:cNvPr>
          <p:cNvSpPr>
            <a:spLocks noGrp="1"/>
          </p:cNvSpPr>
          <p:nvPr>
            <p:ph idx="1"/>
          </p:nvPr>
        </p:nvSpPr>
        <p:spPr>
          <a:xfrm>
            <a:off x="1216742" y="486696"/>
            <a:ext cx="10515600" cy="5497071"/>
          </a:xfrm>
        </p:spPr>
        <p:txBody>
          <a:bodyPr/>
          <a:lstStyle/>
          <a:p>
            <a:pPr marL="114300" indent="0">
              <a:buNone/>
            </a:pPr>
            <a:r>
              <a:rPr lang="fr-FR" b="1" dirty="0"/>
              <a:t>6.2 Traduction vocale de notice de médicament ISONE des langues africaines </a:t>
            </a:r>
          </a:p>
          <a:p>
            <a:pPr>
              <a:buFont typeface="Wingdings" panose="05000000000000000000" pitchFamily="2" charset="2"/>
              <a:buChar char="v"/>
            </a:pPr>
            <a:r>
              <a:rPr lang="fr-FR" sz="2400" b="1" dirty="0"/>
              <a:t>Traduction vocale de notice de médicament ISONE en Pulaar </a:t>
            </a:r>
          </a:p>
          <a:p>
            <a:pPr>
              <a:buFont typeface="Wingdings" panose="05000000000000000000" pitchFamily="2" charset="2"/>
              <a:buChar char="v"/>
            </a:pPr>
            <a:r>
              <a:rPr lang="fr-FR" sz="2400" b="1" dirty="0"/>
              <a:t>  Mise en place de l’application Power </a:t>
            </a:r>
            <a:r>
              <a:rPr lang="fr-FR" sz="2400" b="1" dirty="0" err="1"/>
              <a:t>Director</a:t>
            </a:r>
            <a:r>
              <a:rPr lang="fr-FR" sz="2400" b="1" dirty="0"/>
              <a:t>  :</a:t>
            </a:r>
            <a:r>
              <a:rPr lang="fr-SN" sz="2400" dirty="0"/>
              <a:t> </a:t>
            </a:r>
            <a:r>
              <a:rPr lang="fr-FR" sz="2400" b="1" dirty="0"/>
              <a:t>Création des audio et des vidéos de notice de médicaments ISONE </a:t>
            </a:r>
          </a:p>
          <a:p>
            <a:endParaRPr lang="fr-FR" b="1" dirty="0"/>
          </a:p>
          <a:p>
            <a:pPr marL="0" indent="0">
              <a:buNone/>
            </a:pPr>
            <a:endParaRPr lang="fr-SN" dirty="0"/>
          </a:p>
        </p:txBody>
      </p:sp>
      <p:pic>
        <p:nvPicPr>
          <p:cNvPr id="4" name="Image 3">
            <a:extLst>
              <a:ext uri="{FF2B5EF4-FFF2-40B4-BE49-F238E27FC236}">
                <a16:creationId xmlns:a16="http://schemas.microsoft.com/office/drawing/2014/main" id="{1DA204A8-CD53-375A-E147-32D2FE06BF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03691" y="2807513"/>
            <a:ext cx="4648402" cy="3563791"/>
          </a:xfrm>
          <a:prstGeom prst="rect">
            <a:avLst/>
          </a:prstGeom>
          <a:noFill/>
          <a:ln>
            <a:noFill/>
          </a:ln>
        </p:spPr>
      </p:pic>
      <p:pic>
        <p:nvPicPr>
          <p:cNvPr id="5" name="Image 4">
            <a:extLst>
              <a:ext uri="{FF2B5EF4-FFF2-40B4-BE49-F238E27FC236}">
                <a16:creationId xmlns:a16="http://schemas.microsoft.com/office/drawing/2014/main" id="{FE04085E-185E-81A9-1A8F-33228901C73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4290" y="2807513"/>
            <a:ext cx="5626810" cy="3563791"/>
          </a:xfrm>
          <a:prstGeom prst="rect">
            <a:avLst/>
          </a:prstGeom>
          <a:noFill/>
          <a:ln>
            <a:noFill/>
          </a:ln>
        </p:spPr>
      </p:pic>
      <p:pic>
        <p:nvPicPr>
          <p:cNvPr id="2" name="Image 1" descr="Une image contenant Graphique, dessin humoristique, logo, graphisme&#10;&#10;Le contenu généré par l’IA peut être incorrect.">
            <a:extLst>
              <a:ext uri="{FF2B5EF4-FFF2-40B4-BE49-F238E27FC236}">
                <a16:creationId xmlns:a16="http://schemas.microsoft.com/office/drawing/2014/main" id="{69B71FE4-CD11-5889-4F3E-1F5CE1926346}"/>
              </a:ext>
            </a:extLst>
          </p:cNvPr>
          <p:cNvPicPr>
            <a:picLocks noChangeAspect="1"/>
          </p:cNvPicPr>
          <p:nvPr/>
        </p:nvPicPr>
        <p:blipFill>
          <a:blip r:embed="rId5"/>
          <a:stretch>
            <a:fillRect/>
          </a:stretch>
        </p:blipFill>
        <p:spPr>
          <a:xfrm>
            <a:off x="139907" y="132736"/>
            <a:ext cx="973393" cy="707923"/>
          </a:xfrm>
          <a:prstGeom prst="rect">
            <a:avLst/>
          </a:prstGeom>
        </p:spPr>
      </p:pic>
      <p:pic>
        <p:nvPicPr>
          <p:cNvPr id="6" name="Google Shape;86;p1">
            <a:extLst>
              <a:ext uri="{FF2B5EF4-FFF2-40B4-BE49-F238E27FC236}">
                <a16:creationId xmlns:a16="http://schemas.microsoft.com/office/drawing/2014/main" id="{3F4E3915-437E-1F2E-4812-2F10CF98C04C}"/>
              </a:ext>
            </a:extLst>
          </p:cNvPr>
          <p:cNvPicPr preferRelativeResize="0"/>
          <p:nvPr/>
        </p:nvPicPr>
        <p:blipFill rotWithShape="1">
          <a:blip r:embed="rId6">
            <a:alphaModFix/>
          </a:blip>
          <a:srcRect/>
          <a:stretch/>
        </p:blipFill>
        <p:spPr>
          <a:xfrm>
            <a:off x="10869200" y="59268"/>
            <a:ext cx="1182893" cy="854857"/>
          </a:xfrm>
          <a:prstGeom prst="rect">
            <a:avLst/>
          </a:prstGeom>
          <a:noFill/>
          <a:ln>
            <a:noFill/>
          </a:ln>
        </p:spPr>
      </p:pic>
      <p:sp>
        <p:nvSpPr>
          <p:cNvPr id="9" name="Flèche : droite 8">
            <a:extLst>
              <a:ext uri="{FF2B5EF4-FFF2-40B4-BE49-F238E27FC236}">
                <a16:creationId xmlns:a16="http://schemas.microsoft.com/office/drawing/2014/main" id="{2AEFCC59-0BB3-BB9B-FACB-18C47797F6DA}"/>
              </a:ext>
            </a:extLst>
          </p:cNvPr>
          <p:cNvSpPr/>
          <p:nvPr/>
        </p:nvSpPr>
        <p:spPr>
          <a:xfrm>
            <a:off x="6474542" y="3859352"/>
            <a:ext cx="874966" cy="7964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space réservé du pied de page 9">
            <a:extLst>
              <a:ext uri="{FF2B5EF4-FFF2-40B4-BE49-F238E27FC236}">
                <a16:creationId xmlns:a16="http://schemas.microsoft.com/office/drawing/2014/main" id="{471B515E-0981-FCB9-9A94-1F135179E8B6}"/>
              </a:ext>
            </a:extLst>
          </p:cNvPr>
          <p:cNvSpPr>
            <a:spLocks noGrp="1"/>
          </p:cNvSpPr>
          <p:nvPr>
            <p:ph type="ftr" sz="quarter" idx="11"/>
          </p:nvPr>
        </p:nvSpPr>
        <p:spPr>
          <a:xfrm>
            <a:off x="4038600" y="6411195"/>
            <a:ext cx="4114800" cy="365125"/>
          </a:xfrm>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2381898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83B62F8-11B5-A01A-E73F-B92898AD6836}"/>
              </a:ext>
            </a:extLst>
          </p:cNvPr>
          <p:cNvSpPr>
            <a:spLocks noGrp="1"/>
          </p:cNvSpPr>
          <p:nvPr>
            <p:ph idx="1"/>
          </p:nvPr>
        </p:nvSpPr>
        <p:spPr>
          <a:xfrm>
            <a:off x="1100446" y="474042"/>
            <a:ext cx="10944069" cy="6243847"/>
          </a:xfrm>
        </p:spPr>
        <p:txBody>
          <a:bodyPr/>
          <a:lstStyle/>
          <a:p>
            <a:pPr marL="114300" indent="0">
              <a:buNone/>
            </a:pPr>
            <a:r>
              <a:rPr lang="fr-FR" b="1" dirty="0"/>
              <a:t>6.3 Traduction vocale de notice de médicament ISONE des langues nationales sénégalaises                                                  </a:t>
            </a:r>
          </a:p>
          <a:p>
            <a:pPr>
              <a:buFont typeface="Wingdings" panose="05000000000000000000" pitchFamily="2" charset="2"/>
              <a:buChar char="v"/>
            </a:pPr>
            <a:r>
              <a:rPr lang="fr-FR" sz="2400" b="1" dirty="0"/>
              <a:t>Traduction vocale de notice de médicament ISONE en Wolof</a:t>
            </a:r>
          </a:p>
          <a:p>
            <a:pPr>
              <a:buFont typeface="Wingdings" panose="05000000000000000000" pitchFamily="2" charset="2"/>
              <a:buChar char="v"/>
            </a:pPr>
            <a:r>
              <a:rPr lang="fr-FR" sz="2400" b="1" dirty="0"/>
              <a:t>  Mise en place de l’application Power </a:t>
            </a:r>
            <a:r>
              <a:rPr lang="fr-FR" sz="2400" b="1" dirty="0" err="1"/>
              <a:t>Director</a:t>
            </a:r>
            <a:r>
              <a:rPr lang="fr-FR" sz="2400" b="1" dirty="0"/>
              <a:t>  :</a:t>
            </a:r>
            <a:r>
              <a:rPr lang="fr-SN" sz="2400" dirty="0"/>
              <a:t> </a:t>
            </a:r>
            <a:r>
              <a:rPr lang="fr-FR" sz="2400" b="1" dirty="0"/>
              <a:t>Création des audio et des vidéos de notice de médicaments ISONE </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62105" y="2669963"/>
            <a:ext cx="4345857" cy="3863571"/>
          </a:xfrm>
          <a:prstGeom prst="rect">
            <a:avLst/>
          </a:prstGeom>
          <a:noFill/>
          <a:ln>
            <a:noFill/>
          </a:ln>
        </p:spPr>
      </p:pic>
      <p:pic>
        <p:nvPicPr>
          <p:cNvPr id="6" name="Image 5">
            <a:extLst>
              <a:ext uri="{FF2B5EF4-FFF2-40B4-BE49-F238E27FC236}">
                <a16:creationId xmlns:a16="http://schemas.microsoft.com/office/drawing/2014/main" id="{80A247AB-9603-E7D8-B361-020D6D5930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866" y="2669964"/>
            <a:ext cx="5507785" cy="3863571"/>
          </a:xfrm>
          <a:prstGeom prst="rect">
            <a:avLst/>
          </a:prstGeom>
          <a:noFill/>
          <a:ln>
            <a:noFill/>
          </a:ln>
        </p:spPr>
      </p:pic>
      <p:pic>
        <p:nvPicPr>
          <p:cNvPr id="2" name="Image 1" descr="Une image contenant Graphique, dessin humoristique, logo, graphisme&#10;&#10;Le contenu généré par l’IA peut être incorrect.">
            <a:extLst>
              <a:ext uri="{FF2B5EF4-FFF2-40B4-BE49-F238E27FC236}">
                <a16:creationId xmlns:a16="http://schemas.microsoft.com/office/drawing/2014/main" id="{D1891DEC-DF15-5A55-846F-B06EAE48CEBF}"/>
              </a:ext>
            </a:extLst>
          </p:cNvPr>
          <p:cNvPicPr>
            <a:picLocks noChangeAspect="1"/>
          </p:cNvPicPr>
          <p:nvPr/>
        </p:nvPicPr>
        <p:blipFill>
          <a:blip r:embed="rId4"/>
          <a:stretch>
            <a:fillRect/>
          </a:stretch>
        </p:blipFill>
        <p:spPr>
          <a:xfrm>
            <a:off x="147485" y="0"/>
            <a:ext cx="934565" cy="604684"/>
          </a:xfrm>
          <a:prstGeom prst="rect">
            <a:avLst/>
          </a:prstGeom>
        </p:spPr>
      </p:pic>
      <p:pic>
        <p:nvPicPr>
          <p:cNvPr id="4" name="Google Shape;86;p1">
            <a:extLst>
              <a:ext uri="{FF2B5EF4-FFF2-40B4-BE49-F238E27FC236}">
                <a16:creationId xmlns:a16="http://schemas.microsoft.com/office/drawing/2014/main" id="{697FE528-C47C-F536-9DCD-4D5ECC94CE18}"/>
              </a:ext>
            </a:extLst>
          </p:cNvPr>
          <p:cNvPicPr preferRelativeResize="0"/>
          <p:nvPr/>
        </p:nvPicPr>
        <p:blipFill rotWithShape="1">
          <a:blip r:embed="rId5">
            <a:alphaModFix/>
          </a:blip>
          <a:srcRect/>
          <a:stretch/>
        </p:blipFill>
        <p:spPr>
          <a:xfrm>
            <a:off x="10656115" y="1"/>
            <a:ext cx="1515295" cy="604684"/>
          </a:xfrm>
          <a:prstGeom prst="rect">
            <a:avLst/>
          </a:prstGeom>
          <a:noFill/>
          <a:ln>
            <a:noFill/>
          </a:ln>
        </p:spPr>
      </p:pic>
      <p:sp>
        <p:nvSpPr>
          <p:cNvPr id="7" name="Flèche : droite 6">
            <a:extLst>
              <a:ext uri="{FF2B5EF4-FFF2-40B4-BE49-F238E27FC236}">
                <a16:creationId xmlns:a16="http://schemas.microsoft.com/office/drawing/2014/main" id="{10DC326E-E695-3F0C-244F-F07959908E5C}"/>
              </a:ext>
            </a:extLst>
          </p:cNvPr>
          <p:cNvSpPr/>
          <p:nvPr/>
        </p:nvSpPr>
        <p:spPr>
          <a:xfrm>
            <a:off x="6680219" y="3595965"/>
            <a:ext cx="978408" cy="7964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7">
            <a:extLst>
              <a:ext uri="{FF2B5EF4-FFF2-40B4-BE49-F238E27FC236}">
                <a16:creationId xmlns:a16="http://schemas.microsoft.com/office/drawing/2014/main" id="{A2705DD6-409F-CEB2-3BD3-CA16037F243C}"/>
              </a:ext>
            </a:extLst>
          </p:cNvPr>
          <p:cNvSpPr>
            <a:spLocks noGrp="1"/>
          </p:cNvSpPr>
          <p:nvPr>
            <p:ph type="ftr" sz="quarter" idx="11"/>
          </p:nvPr>
        </p:nvSpPr>
        <p:spPr>
          <a:xfrm>
            <a:off x="4038600" y="6514797"/>
            <a:ext cx="4114800" cy="365125"/>
          </a:xfrm>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2823221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0B795D-574E-AFD2-68F6-21DBD99DBF14}"/>
              </a:ext>
            </a:extLst>
          </p:cNvPr>
          <p:cNvSpPr>
            <a:spLocks noGrp="1"/>
          </p:cNvSpPr>
          <p:nvPr>
            <p:ph type="title"/>
          </p:nvPr>
        </p:nvSpPr>
        <p:spPr>
          <a:xfrm>
            <a:off x="1573161" y="648929"/>
            <a:ext cx="10515600" cy="1325563"/>
          </a:xfrm>
        </p:spPr>
        <p:txBody>
          <a:bodyPr/>
          <a:lstStyle/>
          <a:p>
            <a:r>
              <a:rPr lang="fr-SN" sz="4000" b="1" kern="100" dirty="0">
                <a:effectLst/>
                <a:latin typeface="Aptos" panose="020B0004020202020204" pitchFamily="34" charset="0"/>
                <a:ea typeface="Aptos" panose="020B0004020202020204" pitchFamily="34" charset="0"/>
                <a:cs typeface="Arial" panose="020B0604020202020204" pitchFamily="34" charset="0"/>
              </a:rPr>
              <a:t>7.Conclusion et perspectives </a:t>
            </a:r>
            <a:br>
              <a:rPr lang="fr-SN" sz="4400" kern="100" dirty="0">
                <a:effectLst/>
                <a:latin typeface="Aptos" panose="020B0004020202020204" pitchFamily="34" charset="0"/>
                <a:ea typeface="Aptos" panose="020B0004020202020204" pitchFamily="34" charset="0"/>
                <a:cs typeface="Arial" panose="020B0604020202020204" pitchFamily="34" charset="0"/>
              </a:rPr>
            </a:br>
            <a:endParaRPr lang="fr-SN" dirty="0"/>
          </a:p>
        </p:txBody>
      </p:sp>
      <p:sp>
        <p:nvSpPr>
          <p:cNvPr id="3" name="Espace réservé du texte 2">
            <a:extLst>
              <a:ext uri="{FF2B5EF4-FFF2-40B4-BE49-F238E27FC236}">
                <a16:creationId xmlns:a16="http://schemas.microsoft.com/office/drawing/2014/main" id="{A2AC4550-67FC-B881-6E5D-FCB9BD2B7368}"/>
              </a:ext>
            </a:extLst>
          </p:cNvPr>
          <p:cNvSpPr>
            <a:spLocks noGrp="1"/>
          </p:cNvSpPr>
          <p:nvPr>
            <p:ph idx="1"/>
          </p:nvPr>
        </p:nvSpPr>
        <p:spPr>
          <a:xfrm>
            <a:off x="818534" y="1548298"/>
            <a:ext cx="10515600" cy="5492243"/>
          </a:xfrm>
        </p:spPr>
        <p:txBody>
          <a:bodyPr>
            <a:normAutofit/>
          </a:bodyPr>
          <a:lstStyle/>
          <a:p>
            <a:pPr marL="114300" indent="0" algn="just">
              <a:buNone/>
            </a:pPr>
            <a:r>
              <a:rPr lang="fr-SN" sz="2000" dirty="0">
                <a:effectLst/>
                <a:ea typeface="Calibri" panose="020F0502020204030204" pitchFamily="34" charset="0"/>
                <a:cs typeface="Arial" panose="020B0604020202020204" pitchFamily="34" charset="0"/>
              </a:rPr>
              <a:t>Pour assurer la souveraineté pharmaceutique en Afrique, </a:t>
            </a:r>
            <a:r>
              <a:rPr lang="fr-SN" sz="2000" dirty="0">
                <a:ea typeface="Calibri" panose="020F0502020204030204" pitchFamily="34" charset="0"/>
                <a:cs typeface="Arial" panose="020B0604020202020204" pitchFamily="34" charset="0"/>
              </a:rPr>
              <a:t>l</a:t>
            </a:r>
            <a:r>
              <a:rPr lang="fr-SN" sz="2000" dirty="0">
                <a:effectLst/>
                <a:ea typeface="Calibri" panose="020F0502020204030204" pitchFamily="34" charset="0"/>
                <a:cs typeface="Arial" panose="020B0604020202020204" pitchFamily="34" charset="0"/>
              </a:rPr>
              <a:t>es  états africains doivent promouvoir des industries pharmaceutiques  avec l’intégration des </a:t>
            </a:r>
            <a:r>
              <a:rPr lang="fr-SN" sz="2000" dirty="0">
                <a:ea typeface="Calibri" panose="020F0502020204030204" pitchFamily="34" charset="0"/>
                <a:cs typeface="Arial" panose="020B0604020202020204" pitchFamily="34" charset="0"/>
              </a:rPr>
              <a:t>langues africaines ou maternelles pour l</a:t>
            </a:r>
            <a:r>
              <a:rPr lang="fr-SN" sz="2000" dirty="0">
                <a:effectLst/>
                <a:ea typeface="Calibri" panose="020F0502020204030204" pitchFamily="34" charset="0"/>
                <a:cs typeface="Arial" panose="020B0604020202020204" pitchFamily="34" charset="0"/>
              </a:rPr>
              <a:t>es notices de médicaments  afin de permettre aux populations  de  mieux comprendre le monde de l’utilisation des médicaments en cas de pandémie.                     </a:t>
            </a:r>
            <a:r>
              <a:rPr lang="fr-FR" sz="2000" kern="100" dirty="0">
                <a:effectLst/>
                <a:ea typeface="Calibri" panose="020F0502020204030204" pitchFamily="34" charset="0"/>
                <a:cs typeface="Calibri" panose="020F0502020204030204" pitchFamily="34" charset="0"/>
              </a:rPr>
              <a:t> </a:t>
            </a:r>
            <a:endParaRPr lang="fr-FR" sz="2000" dirty="0">
              <a:ea typeface="Calibri" panose="020F0502020204030204" pitchFamily="34" charset="0"/>
              <a:cs typeface="Calibri" panose="020F0502020204030204" pitchFamily="34" charset="0"/>
            </a:endParaRPr>
          </a:p>
          <a:p>
            <a:pPr marL="114300" indent="0" algn="just">
              <a:buNone/>
            </a:pPr>
            <a:r>
              <a:rPr lang="fr-SN" sz="2000" dirty="0">
                <a:effectLst/>
                <a:ea typeface="Calibri" panose="020F0502020204030204" pitchFamily="34" charset="0"/>
                <a:cs typeface="Arial" panose="020B0604020202020204" pitchFamily="34" charset="0"/>
              </a:rPr>
              <a:t>Le système de traduction vocale  des notices de médicaments des langues africaines ou maternelles en cas de pandémie  </a:t>
            </a:r>
            <a:r>
              <a:rPr lang="fr-FR" sz="2000" dirty="0">
                <a:cs typeface="Arial" panose="020B0604020202020204" pitchFamily="34" charset="0"/>
              </a:rPr>
              <a:t> </a:t>
            </a:r>
            <a:r>
              <a:rPr lang="fr-FR" sz="2000" dirty="0">
                <a:ea typeface="Calibri" panose="020F0502020204030204" pitchFamily="34" charset="0"/>
                <a:cs typeface="Calibri" panose="020F0502020204030204" pitchFamily="34" charset="0"/>
              </a:rPr>
              <a:t>peut contribuer à la sensibilisation et  la lutte contre les maladies pandémiques et épidémiques.</a:t>
            </a:r>
          </a:p>
          <a:p>
            <a:pPr marL="114300" indent="0" algn="just">
              <a:buNone/>
            </a:pPr>
            <a:r>
              <a:rPr lang="fr-FR" sz="2000" dirty="0">
                <a:ea typeface="Calibri" panose="020F0502020204030204" pitchFamily="34" charset="0"/>
                <a:cs typeface="Calibri" panose="020F0502020204030204" pitchFamily="34" charset="0"/>
              </a:rPr>
              <a:t>L’Organisation Mondiale de la Santé(OMS) doit proposer  de nouveaux  programmes  pour la mise en place des laboratoires d’analyses et de contrôle de qualité des médicaments, de mieux promouvoir la qualité de la santé publique pour le service des populations.</a:t>
            </a:r>
            <a:endParaRPr lang="fr-SN" sz="2000" dirty="0"/>
          </a:p>
        </p:txBody>
      </p:sp>
      <p:pic>
        <p:nvPicPr>
          <p:cNvPr id="4" name="Image 3" descr="Une image contenant Graphique, dessin humoristique, logo, graphisme&#10;&#10;Le contenu généré par l’IA peut être incorrect.">
            <a:extLst>
              <a:ext uri="{FF2B5EF4-FFF2-40B4-BE49-F238E27FC236}">
                <a16:creationId xmlns:a16="http://schemas.microsoft.com/office/drawing/2014/main" id="{3F6804B9-F4F8-9692-4A59-AB5A061C1DE7}"/>
              </a:ext>
            </a:extLst>
          </p:cNvPr>
          <p:cNvPicPr>
            <a:picLocks noChangeAspect="1"/>
          </p:cNvPicPr>
          <p:nvPr/>
        </p:nvPicPr>
        <p:blipFill>
          <a:blip r:embed="rId2"/>
          <a:stretch>
            <a:fillRect/>
          </a:stretch>
        </p:blipFill>
        <p:spPr>
          <a:xfrm>
            <a:off x="103239" y="0"/>
            <a:ext cx="943896" cy="648929"/>
          </a:xfrm>
          <a:prstGeom prst="rect">
            <a:avLst/>
          </a:prstGeom>
        </p:spPr>
      </p:pic>
      <p:pic>
        <p:nvPicPr>
          <p:cNvPr id="5" name="Google Shape;86;p1">
            <a:extLst>
              <a:ext uri="{FF2B5EF4-FFF2-40B4-BE49-F238E27FC236}">
                <a16:creationId xmlns:a16="http://schemas.microsoft.com/office/drawing/2014/main" id="{7AEA1D4B-9B5F-2E27-C021-56BBF497CBF5}"/>
              </a:ext>
            </a:extLst>
          </p:cNvPr>
          <p:cNvPicPr preferRelativeResize="0"/>
          <p:nvPr/>
        </p:nvPicPr>
        <p:blipFill rotWithShape="1">
          <a:blip r:embed="rId3">
            <a:alphaModFix/>
          </a:blip>
          <a:srcRect/>
          <a:stretch/>
        </p:blipFill>
        <p:spPr>
          <a:xfrm>
            <a:off x="10810567" y="134527"/>
            <a:ext cx="1047135" cy="648929"/>
          </a:xfrm>
          <a:prstGeom prst="rect">
            <a:avLst/>
          </a:prstGeom>
          <a:noFill/>
          <a:ln>
            <a:noFill/>
          </a:ln>
        </p:spPr>
      </p:pic>
      <p:sp>
        <p:nvSpPr>
          <p:cNvPr id="6" name="Espace réservé du pied de page 5">
            <a:extLst>
              <a:ext uri="{FF2B5EF4-FFF2-40B4-BE49-F238E27FC236}">
                <a16:creationId xmlns:a16="http://schemas.microsoft.com/office/drawing/2014/main" id="{B79377E7-D1A3-94F8-1191-2F08FF00F3D4}"/>
              </a:ext>
            </a:extLst>
          </p:cNvPr>
          <p:cNvSpPr>
            <a:spLocks noGrp="1"/>
          </p:cNvSpPr>
          <p:nvPr>
            <p:ph type="ftr" sz="quarter" idx="11"/>
          </p:nvPr>
        </p:nvSpPr>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415301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2"/>
          <p:cNvSpPr txBox="1">
            <a:spLocks noGrp="1"/>
          </p:cNvSpPr>
          <p:nvPr>
            <p:ph type="title"/>
          </p:nvPr>
        </p:nvSpPr>
        <p:spPr>
          <a:xfrm>
            <a:off x="1933548" y="705241"/>
            <a:ext cx="9374551" cy="83127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fr-SN" b="1" dirty="0">
                <a:latin typeface="Arial"/>
                <a:ea typeface="Arial"/>
                <a:cs typeface="Arial"/>
                <a:sym typeface="Arial"/>
              </a:rPr>
              <a:t>Bibliographie</a:t>
            </a:r>
            <a:br>
              <a:rPr lang="fr-SN" sz="4400" dirty="0">
                <a:latin typeface="Arial"/>
                <a:ea typeface="Arial"/>
                <a:cs typeface="Arial"/>
                <a:sym typeface="Arial"/>
              </a:rPr>
            </a:br>
            <a:endParaRPr dirty="0"/>
          </a:p>
        </p:txBody>
      </p:sp>
      <p:sp>
        <p:nvSpPr>
          <p:cNvPr id="254" name="Google Shape;254;p22"/>
          <p:cNvSpPr txBox="1">
            <a:spLocks noGrp="1"/>
          </p:cNvSpPr>
          <p:nvPr>
            <p:ph idx="1"/>
          </p:nvPr>
        </p:nvSpPr>
        <p:spPr>
          <a:xfrm>
            <a:off x="334298" y="487148"/>
            <a:ext cx="11473846" cy="5815772"/>
          </a:xfrm>
          <a:prstGeom prst="rect">
            <a:avLst/>
          </a:prstGeom>
          <a:noFill/>
          <a:ln>
            <a:noFill/>
          </a:ln>
        </p:spPr>
        <p:txBody>
          <a:bodyPr spcFirstLastPara="1" wrap="square" lIns="91425" tIns="45700" rIns="91425" bIns="45700" anchor="t" anchorCtr="0">
            <a:noAutofit/>
          </a:bodyPr>
          <a:lstStyle/>
          <a:p>
            <a:pPr marL="0" lvl="0" indent="0" algn="just" rtl="0">
              <a:lnSpc>
                <a:spcPct val="107000"/>
              </a:lnSpc>
              <a:buNone/>
              <a:tabLst>
                <a:tab pos="540385" algn="l"/>
              </a:tabLst>
            </a:pPr>
            <a:endParaRPr lang="fr-SN"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mj-lt"/>
              <a:buAutoNum type="arabicPeriod"/>
              <a:tabLst>
                <a:tab pos="540385" algn="l"/>
              </a:tabLst>
            </a:pPr>
            <a:r>
              <a:rPr lang="fr-FR" sz="1800" dirty="0">
                <a:effectLst/>
                <a:latin typeface="Calibri" panose="020F0502020204030204" pitchFamily="34" charset="0"/>
                <a:ea typeface="Calibri" panose="020F0502020204030204" pitchFamily="34" charset="0"/>
                <a:cs typeface="Arial" panose="020B0604020202020204" pitchFamily="34" charset="0"/>
              </a:rPr>
              <a:t>Clic campus [On line], les langues les plus parlées dans le monde</a:t>
            </a:r>
            <a:r>
              <a:rPr lang="fr-FR" sz="1800" dirty="0">
                <a:latin typeface="Calibri" panose="020F0502020204030204" pitchFamily="34" charset="0"/>
                <a:ea typeface="Calibri" panose="020F0502020204030204" pitchFamily="34" charset="0"/>
                <a:cs typeface="Arial" panose="020B0604020202020204" pitchFamily="34" charset="0"/>
              </a:rPr>
              <a:t>.</a:t>
            </a:r>
            <a:r>
              <a:rPr lang="fr-FR" sz="1800" dirty="0">
                <a:effectLst/>
                <a:latin typeface="Calibri" panose="020F0502020204030204" pitchFamily="34" charset="0"/>
                <a:ea typeface="Calibri" panose="020F0502020204030204" pitchFamily="34" charset="0"/>
                <a:cs typeface="Arial" panose="020B0604020202020204" pitchFamily="34" charset="0"/>
              </a:rPr>
              <a:t>[Date de consultation le 13 Aout 2024].Disponible sur: </a:t>
            </a:r>
            <a:r>
              <a:rPr lang="fr-FR" sz="1800" u="sng" dirty="0">
                <a:effectLst/>
                <a:latin typeface="Calibri" panose="020F0502020204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https://clic-campus.fr/top-10-des-langues-les-plus-parlees-dans-le-monde/</a:t>
            </a:r>
            <a:r>
              <a:rPr lang="fr-FR" sz="1800" dirty="0">
                <a:effectLst/>
                <a:latin typeface="Calibri" panose="020F0502020204030204" pitchFamily="34" charset="0"/>
                <a:ea typeface="Calibri" panose="020F0502020204030204" pitchFamily="34" charset="0"/>
                <a:cs typeface="Arial" panose="020B0604020202020204" pitchFamily="34" charset="0"/>
              </a:rPr>
              <a:t> </a:t>
            </a:r>
            <a:endParaRPr lang="fr-SN" sz="1800" dirty="0">
              <a:effectLst/>
              <a:latin typeface="Calibri" panose="020F0502020204030204" pitchFamily="34" charset="0"/>
              <a:ea typeface="Calibri" panose="020F0502020204030204" pitchFamily="34" charset="0"/>
              <a:cs typeface="Arial" panose="020B0604020202020204" pitchFamily="34" charset="0"/>
            </a:endParaRPr>
          </a:p>
          <a:p>
            <a:pPr marL="342900" indent="-342900" algn="just">
              <a:lnSpc>
                <a:spcPct val="107000"/>
              </a:lnSpc>
              <a:buFont typeface="+mj-lt"/>
              <a:buAutoNum type="arabicPeriod"/>
              <a:tabLst>
                <a:tab pos="540385" algn="l"/>
              </a:tabLst>
            </a:pPr>
            <a:r>
              <a:rPr lang="fr-FR" sz="1800" dirty="0">
                <a:effectLst/>
                <a:latin typeface="Calibri" panose="020F0502020204030204" pitchFamily="34" charset="0"/>
                <a:ea typeface="Calibri" panose="020F0502020204030204" pitchFamily="34" charset="0"/>
                <a:cs typeface="Arial" panose="020B0604020202020204" pitchFamily="34" charset="0"/>
              </a:rPr>
              <a:t>Traduc [On line], les langues les plus parlées en Afrique</a:t>
            </a:r>
            <a:r>
              <a:rPr lang="fr-FR" sz="1800" dirty="0">
                <a:latin typeface="Calibri" panose="020F0502020204030204" pitchFamily="34" charset="0"/>
                <a:ea typeface="Calibri" panose="020F0502020204030204" pitchFamily="34" charset="0"/>
                <a:cs typeface="Arial" panose="020B0604020202020204" pitchFamily="34" charset="0"/>
              </a:rPr>
              <a:t>.</a:t>
            </a:r>
            <a:r>
              <a:rPr lang="fr-FR" sz="1800" dirty="0">
                <a:effectLst/>
                <a:latin typeface="Calibri" panose="020F0502020204030204" pitchFamily="34" charset="0"/>
                <a:ea typeface="Calibri" panose="020F0502020204030204" pitchFamily="34" charset="0"/>
                <a:cs typeface="Arial" panose="020B0604020202020204" pitchFamily="34" charset="0"/>
              </a:rPr>
              <a:t>[Date de consultation le 13 Aout 2024].Disponible sur : </a:t>
            </a:r>
            <a:r>
              <a:rPr lang="fr-FR" sz="1800" dirty="0">
                <a:effectLst/>
                <a:latin typeface="Calibri" panose="020F050202020403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https://traduc.com/blog/langues-plus-parlees-afrique/</a:t>
            </a:r>
            <a:endParaRPr lang="fr-FR" sz="18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mj-lt"/>
              <a:buAutoNum type="arabicPeriod"/>
              <a:tabLst>
                <a:tab pos="540385" algn="l"/>
              </a:tabLst>
            </a:pPr>
            <a:r>
              <a:rPr lang="fr-FR" sz="1800" dirty="0">
                <a:effectLst/>
                <a:latin typeface="Calibri" panose="020F0502020204030204" pitchFamily="34" charset="0"/>
                <a:ea typeface="Calibri" panose="020F0502020204030204" pitchFamily="34" charset="0"/>
                <a:cs typeface="Arial" panose="020B0604020202020204" pitchFamily="34" charset="0"/>
              </a:rPr>
              <a:t> The converstion [On line], multilinguisme au Sénégal</a:t>
            </a:r>
            <a:r>
              <a:rPr lang="fr-FR" sz="1800" dirty="0">
                <a:latin typeface="Calibri" panose="020F0502020204030204" pitchFamily="34" charset="0"/>
                <a:ea typeface="Calibri" panose="020F0502020204030204" pitchFamily="34" charset="0"/>
                <a:cs typeface="Arial" panose="020B0604020202020204" pitchFamily="34" charset="0"/>
              </a:rPr>
              <a:t>.</a:t>
            </a:r>
            <a:r>
              <a:rPr lang="fr-FR" sz="1800" dirty="0">
                <a:effectLst/>
                <a:latin typeface="Calibri" panose="020F0502020204030204" pitchFamily="34" charset="0"/>
                <a:ea typeface="Calibri" panose="020F0502020204030204" pitchFamily="34" charset="0"/>
                <a:cs typeface="Arial" panose="020B0604020202020204" pitchFamily="34" charset="0"/>
              </a:rPr>
              <a:t>[Date de consultation le 13 Aout 2024].Disponible sur: </a:t>
            </a:r>
            <a:r>
              <a:rPr lang="fr-FR" sz="1800" u="sng" dirty="0">
                <a:effectLst/>
                <a:latin typeface="Calibri" panose="020F050202020403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https://theconversation.com/multilinguisme-au-senegal-dans-quelle-s-langue-s-informer-et-impliquer-les-populations-121996</a:t>
            </a:r>
            <a:r>
              <a:rPr lang="fr-FR" sz="1800" u="sng" dirty="0">
                <a:effectLst/>
                <a:latin typeface="Calibri" panose="020F0502020204030204" pitchFamily="34" charset="0"/>
                <a:ea typeface="Calibri" panose="020F0502020204030204" pitchFamily="34" charset="0"/>
                <a:cs typeface="Arial" panose="020B0604020202020204" pitchFamily="34" charset="0"/>
              </a:rPr>
              <a:t> </a:t>
            </a:r>
          </a:p>
          <a:p>
            <a:pPr marL="342900" indent="-342900" algn="just">
              <a:lnSpc>
                <a:spcPct val="107000"/>
              </a:lnSpc>
              <a:buFont typeface="+mj-lt"/>
              <a:buAutoNum type="arabicPeriod"/>
              <a:tabLst>
                <a:tab pos="540385"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[6] Mihalcea,R.,Liu,H.,Lieberman,H.(2006).NLP(Natural Language Processing) for NLP(Natural Language Programming).In:Gelbukh,A.(eds) Computational Linguitics and Intelligent Text Processing.CICLing 2006.Lectutre Notes in Computer Science,vol 3878.Springer,Berlin,Heidelberg. </a:t>
            </a:r>
            <a:r>
              <a:rPr lang="en-US" sz="1800" u="sng" kern="100" dirty="0">
                <a:effectLst/>
                <a:latin typeface="Segoe UI" panose="020B0502040204020203"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https://doi.org/10.1007/11671299_34</a:t>
            </a:r>
            <a:r>
              <a:rPr lang="fr-FR" sz="1800" dirty="0">
                <a:effectLst/>
                <a:latin typeface="Calibri" panose="020F0502020204030204" pitchFamily="34" charset="0"/>
                <a:ea typeface="Calibri" panose="020F0502020204030204" pitchFamily="34" charset="0"/>
                <a:cs typeface="Arial" panose="020B0604020202020204" pitchFamily="34" charset="0"/>
              </a:rPr>
              <a:t>                                  </a:t>
            </a:r>
          </a:p>
          <a:p>
            <a:pPr marL="342900" indent="-342900" algn="just">
              <a:lnSpc>
                <a:spcPct val="107000"/>
              </a:lnSpc>
              <a:buFont typeface="+mj-lt"/>
              <a:buAutoNum type="arabicPeriod"/>
              <a:tabLst>
                <a:tab pos="540385"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4] aFink,G.A.,Plotz,T.:Integrating speaker identification and learning with adaptive speech recognition.In:2004: A Speaker Odyssey-The Speaker and Language Recognition Workshop,Toledo,pp.185-192(2004)</a:t>
            </a:r>
            <a:r>
              <a:rPr lang="fr-SN" sz="1200" kern="100" dirty="0">
                <a:latin typeface="Calibri" panose="020F0502020204030204" pitchFamily="34" charset="0"/>
                <a:ea typeface="Calibri" panose="020F0502020204030204" pitchFamily="34" charset="0"/>
                <a:cs typeface="Arial" panose="020B0604020202020204" pitchFamily="34" charset="0"/>
              </a:rPr>
              <a:t> </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b="1" u="sng" dirty="0">
                <a:effectLst/>
                <a:latin typeface="Segoe UI" panose="020B0502040204020203" pitchFamily="34" charset="0"/>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Google Scholar</a:t>
            </a:r>
            <a:r>
              <a:rPr lang="fr-FR" sz="1800" dirty="0">
                <a:effectLst/>
                <a:latin typeface="Calibri" panose="020F0502020204030204" pitchFamily="34" charset="0"/>
                <a:ea typeface="Calibri" panose="020F0502020204030204" pitchFamily="34" charset="0"/>
                <a:cs typeface="Arial" panose="020B0604020202020204" pitchFamily="34" charset="0"/>
              </a:rPr>
              <a:t>                                                      </a:t>
            </a:r>
            <a:endParaRPr lang="fr-SN"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mj-lt"/>
              <a:buAutoNum type="arabicPeriod"/>
              <a:tabLst>
                <a:tab pos="540385" algn="l"/>
              </a:tabLst>
            </a:pPr>
            <a:r>
              <a:rPr lang="fr-FR" sz="1800" dirty="0">
                <a:effectLst/>
                <a:latin typeface="Calibri" panose="020F0502020204030204" pitchFamily="34" charset="0"/>
                <a:ea typeface="Calibri" panose="020F0502020204030204" pitchFamily="34" charset="0"/>
                <a:cs typeface="Arial" panose="020B0604020202020204" pitchFamily="34" charset="0"/>
              </a:rPr>
              <a:t>MED [On line], médicament </a:t>
            </a:r>
            <a:r>
              <a:rPr lang="fr-FR" sz="1800" dirty="0" err="1">
                <a:effectLst/>
                <a:latin typeface="Calibri" panose="020F0502020204030204" pitchFamily="34" charset="0"/>
                <a:ea typeface="Calibri" panose="020F0502020204030204" pitchFamily="34" charset="0"/>
                <a:cs typeface="Arial" panose="020B0604020202020204" pitchFamily="34" charset="0"/>
              </a:rPr>
              <a:t>isone</a:t>
            </a:r>
            <a:r>
              <a:rPr lang="fr-FR" sz="1800" dirty="0">
                <a:effectLst/>
                <a:latin typeface="Calibri" panose="020F0502020204030204" pitchFamily="34" charset="0"/>
                <a:ea typeface="Calibri" panose="020F0502020204030204" pitchFamily="34" charset="0"/>
                <a:cs typeface="Arial" panose="020B0604020202020204" pitchFamily="34" charset="0"/>
              </a:rPr>
              <a:t>, [Consultation date 30 </a:t>
            </a:r>
            <a:r>
              <a:rPr lang="fr-FR" sz="1800" dirty="0" err="1">
                <a:effectLst/>
                <a:latin typeface="Calibri" panose="020F0502020204030204" pitchFamily="34" charset="0"/>
                <a:ea typeface="Calibri" panose="020F0502020204030204" pitchFamily="34" charset="0"/>
                <a:cs typeface="Arial" panose="020B0604020202020204" pitchFamily="34" charset="0"/>
              </a:rPr>
              <a:t>November</a:t>
            </a:r>
            <a:r>
              <a:rPr lang="fr-FR" sz="1800" dirty="0">
                <a:effectLst/>
                <a:latin typeface="Calibri" panose="020F0502020204030204" pitchFamily="34" charset="0"/>
                <a:ea typeface="Calibri" panose="020F0502020204030204" pitchFamily="34" charset="0"/>
                <a:cs typeface="Arial" panose="020B0604020202020204" pitchFamily="34" charset="0"/>
              </a:rPr>
              <a:t> 2024], Available at: </a:t>
            </a:r>
            <a:r>
              <a:rPr lang="fr-FR" sz="1800" u="sng" dirty="0">
                <a:effectLst/>
                <a:latin typeface="Calibri" panose="020F0502020204030204" pitchFamily="34" charset="0"/>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https://www.med.tn/medicament/isone-20-mg--comprime-5509.html</a:t>
            </a:r>
            <a:r>
              <a:rPr lang="fr-FR" sz="1800" dirty="0">
                <a:effectLst/>
                <a:latin typeface="Calibri" panose="020F0502020204030204" pitchFamily="34" charset="0"/>
                <a:ea typeface="Calibri" panose="020F0502020204030204" pitchFamily="34" charset="0"/>
                <a:cs typeface="Arial" panose="020B0604020202020204" pitchFamily="34" charset="0"/>
              </a:rPr>
              <a:t>  </a:t>
            </a:r>
            <a:endParaRPr lang="fr-SN"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mj-lt"/>
              <a:buAutoNum type="arabicPeriod"/>
              <a:tabLst>
                <a:tab pos="540385" algn="l"/>
              </a:tabLst>
            </a:pPr>
            <a:r>
              <a:rPr lang="fr-FR" sz="1800" dirty="0" err="1">
                <a:effectLst/>
                <a:latin typeface="Calibri" panose="020F0502020204030204" pitchFamily="34" charset="0"/>
                <a:ea typeface="Calibri" panose="020F0502020204030204" pitchFamily="34" charset="0"/>
                <a:cs typeface="Arial" panose="020B0604020202020204" pitchFamily="34" charset="0"/>
              </a:rPr>
              <a:t>Gtechnologies</a:t>
            </a:r>
            <a:r>
              <a:rPr lang="fr-FR" sz="1800" dirty="0">
                <a:effectLst/>
                <a:latin typeface="Calibri" panose="020F0502020204030204" pitchFamily="34" charset="0"/>
                <a:ea typeface="Calibri" panose="020F0502020204030204" pitchFamily="34" charset="0"/>
                <a:cs typeface="Arial" panose="020B0604020202020204" pitchFamily="34" charset="0"/>
              </a:rPr>
              <a:t> [On line], synthèse vocale, [Consultation date 13 August 2024], Available at:   </a:t>
            </a:r>
            <a:r>
              <a:rPr lang="fr-FR" sz="1800" u="sng" dirty="0">
                <a:effectLst/>
                <a:latin typeface="Calibri" panose="020F0502020204030204" pitchFamily="34" charset="0"/>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https://www.gtechnologies.ch/synthese-vocale/</a:t>
            </a:r>
            <a:r>
              <a:rPr lang="fr-FR" sz="1800" dirty="0">
                <a:effectLst/>
                <a:latin typeface="Calibri" panose="020F0502020204030204" pitchFamily="34" charset="0"/>
                <a:ea typeface="Calibri" panose="020F0502020204030204" pitchFamily="34" charset="0"/>
                <a:cs typeface="Arial" panose="020B0604020202020204" pitchFamily="34" charset="0"/>
              </a:rPr>
              <a:t>    </a:t>
            </a:r>
          </a:p>
          <a:p>
            <a:pPr marL="114300" indent="0" algn="just">
              <a:lnSpc>
                <a:spcPct val="115000"/>
              </a:lnSpc>
              <a:spcAft>
                <a:spcPts val="800"/>
              </a:spcAft>
              <a:buNone/>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114300" indent="0" algn="just">
              <a:lnSpc>
                <a:spcPct val="115000"/>
              </a:lnSpc>
              <a:spcAft>
                <a:spcPts val="800"/>
              </a:spcAft>
              <a:buNone/>
            </a:pPr>
            <a:endParaRPr lang="en-US" sz="1800" dirty="0">
              <a:latin typeface="Aptos" panose="020B0004020202020204" pitchFamily="34" charset="0"/>
              <a:ea typeface="Aptos" panose="020B0004020202020204" pitchFamily="34" charset="0"/>
              <a:cs typeface="Aptos" panose="020B0004020202020204" pitchFamily="34" charset="0"/>
            </a:endParaRPr>
          </a:p>
          <a:p>
            <a:pPr marL="114300" indent="0" algn="just">
              <a:lnSpc>
                <a:spcPct val="115000"/>
              </a:lnSpc>
              <a:spcAft>
                <a:spcPts val="800"/>
              </a:spcAft>
              <a:buNone/>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114300" indent="0" algn="just">
              <a:lnSpc>
                <a:spcPct val="115000"/>
              </a:lnSpc>
              <a:spcAft>
                <a:spcPts val="800"/>
              </a:spcAft>
              <a:buNone/>
            </a:pPr>
            <a:endParaRPr lang="en-US" sz="1800" dirty="0">
              <a:latin typeface="Aptos" panose="020B0004020202020204" pitchFamily="34" charset="0"/>
              <a:ea typeface="Aptos" panose="020B0004020202020204" pitchFamily="34" charset="0"/>
              <a:cs typeface="Aptos" panose="020B0004020202020204" pitchFamily="34" charset="0"/>
            </a:endParaRPr>
          </a:p>
          <a:p>
            <a:pPr marL="114300" indent="0" algn="just">
              <a:lnSpc>
                <a:spcPct val="115000"/>
              </a:lnSpc>
              <a:spcAft>
                <a:spcPts val="800"/>
              </a:spcAft>
              <a:buNone/>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114300" indent="0" algn="just">
              <a:lnSpc>
                <a:spcPct val="115000"/>
              </a:lnSpc>
              <a:spcAft>
                <a:spcPts val="800"/>
              </a:spcAft>
              <a:buNone/>
            </a:pPr>
            <a:r>
              <a:rPr lang="en-US" sz="1800" dirty="0">
                <a:effectLst/>
                <a:latin typeface="Aptos" panose="020B0004020202020204" pitchFamily="34" charset="0"/>
                <a:ea typeface="Aptos" panose="020B0004020202020204" pitchFamily="34" charset="0"/>
                <a:cs typeface="Aptos" panose="020B0004020202020204" pitchFamily="34" charset="0"/>
              </a:rPr>
              <a:t>[</a:t>
            </a:r>
            <a:endParaRPr sz="2000" dirty="0"/>
          </a:p>
        </p:txBody>
      </p:sp>
      <p:pic>
        <p:nvPicPr>
          <p:cNvPr id="2" name="Image 1" descr="Une image contenant Graphique, dessin humoristique, logo, graphisme&#10;&#10;Le contenu généré par l’IA peut être incorrect.">
            <a:extLst>
              <a:ext uri="{FF2B5EF4-FFF2-40B4-BE49-F238E27FC236}">
                <a16:creationId xmlns:a16="http://schemas.microsoft.com/office/drawing/2014/main" id="{46CF3858-4057-DE75-CB1A-B7F70D9B4304}"/>
              </a:ext>
            </a:extLst>
          </p:cNvPr>
          <p:cNvPicPr>
            <a:picLocks noChangeAspect="1"/>
          </p:cNvPicPr>
          <p:nvPr/>
        </p:nvPicPr>
        <p:blipFill>
          <a:blip r:embed="rId10"/>
          <a:stretch>
            <a:fillRect/>
          </a:stretch>
        </p:blipFill>
        <p:spPr>
          <a:xfrm>
            <a:off x="116986" y="0"/>
            <a:ext cx="766915" cy="705240"/>
          </a:xfrm>
          <a:prstGeom prst="rect">
            <a:avLst/>
          </a:prstGeom>
        </p:spPr>
      </p:pic>
      <p:pic>
        <p:nvPicPr>
          <p:cNvPr id="3" name="Google Shape;86;p1">
            <a:extLst>
              <a:ext uri="{FF2B5EF4-FFF2-40B4-BE49-F238E27FC236}">
                <a16:creationId xmlns:a16="http://schemas.microsoft.com/office/drawing/2014/main" id="{71884150-C45B-C0D8-6CB3-EBADB1D9F638}"/>
              </a:ext>
            </a:extLst>
          </p:cNvPr>
          <p:cNvPicPr preferRelativeResize="0"/>
          <p:nvPr/>
        </p:nvPicPr>
        <p:blipFill rotWithShape="1">
          <a:blip r:embed="rId11">
            <a:alphaModFix/>
          </a:blip>
          <a:srcRect/>
          <a:stretch/>
        </p:blipFill>
        <p:spPr>
          <a:xfrm>
            <a:off x="10972800" y="134528"/>
            <a:ext cx="884902" cy="705240"/>
          </a:xfrm>
          <a:prstGeom prst="rect">
            <a:avLst/>
          </a:prstGeom>
          <a:noFill/>
          <a:ln>
            <a:noFill/>
          </a:ln>
        </p:spPr>
      </p:pic>
      <p:sp>
        <p:nvSpPr>
          <p:cNvPr id="4" name="Espace réservé du pied de page 3">
            <a:extLst>
              <a:ext uri="{FF2B5EF4-FFF2-40B4-BE49-F238E27FC236}">
                <a16:creationId xmlns:a16="http://schemas.microsoft.com/office/drawing/2014/main" id="{690C940A-7DD3-425E-7A4E-5355F3781A76}"/>
              </a:ext>
            </a:extLst>
          </p:cNvPr>
          <p:cNvSpPr>
            <a:spLocks noGrp="1"/>
          </p:cNvSpPr>
          <p:nvPr>
            <p:ph type="ftr" sz="quarter" idx="11"/>
          </p:nvPr>
        </p:nvSpPr>
        <p:spPr>
          <a:xfrm>
            <a:off x="4200833" y="6424943"/>
            <a:ext cx="4114800" cy="365125"/>
          </a:xfrm>
        </p:spPr>
        <p:txBody>
          <a:bodyPr/>
          <a:lstStyle/>
          <a:p>
            <a:r>
              <a:rPr lang="fr-FR" b="1" dirty="0"/>
              <a:t>DICO 2025  du 27  et 28  Mars 2025 - UNCHK                       </a:t>
            </a:r>
            <a:endParaRPr lang="fr-SN"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4B0D6C0-346B-9CDF-189E-261918404670}"/>
              </a:ext>
            </a:extLst>
          </p:cNvPr>
          <p:cNvSpPr>
            <a:spLocks noGrp="1"/>
          </p:cNvSpPr>
          <p:nvPr>
            <p:ph idx="1"/>
          </p:nvPr>
        </p:nvSpPr>
        <p:spPr>
          <a:xfrm>
            <a:off x="471948" y="1592262"/>
            <a:ext cx="10515600" cy="4351338"/>
          </a:xfrm>
        </p:spPr>
        <p:txBody>
          <a:bodyPr/>
          <a:lstStyle/>
          <a:p>
            <a:pPr marL="114300" indent="0">
              <a:buNone/>
            </a:pPr>
            <a:r>
              <a:rPr lang="fr-SN" dirty="0"/>
              <a:t>               </a:t>
            </a:r>
            <a:r>
              <a:rPr lang="fr-SN" sz="4400" b="1" dirty="0"/>
              <a:t>Merci de votre aimable attention </a:t>
            </a:r>
            <a:endParaRPr lang="fr-SN" sz="4400" dirty="0"/>
          </a:p>
        </p:txBody>
      </p:sp>
      <p:pic>
        <p:nvPicPr>
          <p:cNvPr id="2" name="Image 1" descr="Une image contenant Graphique, dessin humoristique, logo, graphisme&#10;&#10;Le contenu généré par l’IA peut être incorrect.">
            <a:extLst>
              <a:ext uri="{FF2B5EF4-FFF2-40B4-BE49-F238E27FC236}">
                <a16:creationId xmlns:a16="http://schemas.microsoft.com/office/drawing/2014/main" id="{0E262DDF-8C49-6B86-0C96-D8DA18057E74}"/>
              </a:ext>
            </a:extLst>
          </p:cNvPr>
          <p:cNvPicPr>
            <a:picLocks noChangeAspect="1"/>
          </p:cNvPicPr>
          <p:nvPr/>
        </p:nvPicPr>
        <p:blipFill>
          <a:blip r:embed="rId2"/>
          <a:stretch>
            <a:fillRect/>
          </a:stretch>
        </p:blipFill>
        <p:spPr>
          <a:xfrm>
            <a:off x="0" y="0"/>
            <a:ext cx="943897" cy="736524"/>
          </a:xfrm>
          <a:prstGeom prst="rect">
            <a:avLst/>
          </a:prstGeom>
        </p:spPr>
      </p:pic>
      <p:pic>
        <p:nvPicPr>
          <p:cNvPr id="4" name="Google Shape;86;p1">
            <a:extLst>
              <a:ext uri="{FF2B5EF4-FFF2-40B4-BE49-F238E27FC236}">
                <a16:creationId xmlns:a16="http://schemas.microsoft.com/office/drawing/2014/main" id="{08E44919-366A-3D3F-4BF6-AFB867FC9912}"/>
              </a:ext>
            </a:extLst>
          </p:cNvPr>
          <p:cNvPicPr preferRelativeResize="0"/>
          <p:nvPr/>
        </p:nvPicPr>
        <p:blipFill rotWithShape="1">
          <a:blip r:embed="rId3">
            <a:alphaModFix/>
          </a:blip>
          <a:srcRect/>
          <a:stretch/>
        </p:blipFill>
        <p:spPr>
          <a:xfrm>
            <a:off x="10810568" y="133632"/>
            <a:ext cx="1076632" cy="736524"/>
          </a:xfrm>
          <a:prstGeom prst="rect">
            <a:avLst/>
          </a:prstGeom>
          <a:noFill/>
          <a:ln>
            <a:noFill/>
          </a:ln>
        </p:spPr>
      </p:pic>
      <p:sp>
        <p:nvSpPr>
          <p:cNvPr id="5" name="Espace réservé du pied de page 4">
            <a:extLst>
              <a:ext uri="{FF2B5EF4-FFF2-40B4-BE49-F238E27FC236}">
                <a16:creationId xmlns:a16="http://schemas.microsoft.com/office/drawing/2014/main" id="{D0EE2A5F-A7CA-A6E0-4366-6C4018CBF96B}"/>
              </a:ext>
            </a:extLst>
          </p:cNvPr>
          <p:cNvSpPr>
            <a:spLocks noGrp="1"/>
          </p:cNvSpPr>
          <p:nvPr>
            <p:ph type="ftr" sz="quarter" idx="11"/>
          </p:nvPr>
        </p:nvSpPr>
        <p:spPr/>
        <p:txBody>
          <a:bodyPr/>
          <a:lstStyle/>
          <a:p>
            <a:r>
              <a:rPr lang="fr-FR" b="1" dirty="0"/>
              <a:t>DICO 2025  du 27  et 28  Mars 2025 - UNCHK                       </a:t>
            </a:r>
            <a:endParaRPr lang="fr-SN" b="1" dirty="0"/>
          </a:p>
        </p:txBody>
      </p:sp>
    </p:spTree>
    <p:extLst>
      <p:ext uri="{BB962C8B-B14F-4D97-AF65-F5344CB8AC3E}">
        <p14:creationId xmlns:p14="http://schemas.microsoft.com/office/powerpoint/2010/main" val="118727162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13344</TotalTime>
  <Words>1644</Words>
  <Application>Microsoft Office PowerPoint</Application>
  <PresentationFormat>Grand écran</PresentationFormat>
  <Paragraphs>145</Paragraphs>
  <Slides>15</Slides>
  <Notes>4</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15</vt:i4>
      </vt:variant>
    </vt:vector>
  </HeadingPairs>
  <TitlesOfParts>
    <vt:vector size="24" baseType="lpstr">
      <vt:lpstr>Aptos Display</vt:lpstr>
      <vt:lpstr>Quattrocento Sans</vt:lpstr>
      <vt:lpstr>Segoe UI</vt:lpstr>
      <vt:lpstr>Calibri</vt:lpstr>
      <vt:lpstr>arial</vt:lpstr>
      <vt:lpstr>Aptos</vt:lpstr>
      <vt:lpstr>Wingdings</vt:lpstr>
      <vt:lpstr>arial</vt:lpstr>
      <vt:lpstr>Thème Office</vt:lpstr>
      <vt:lpstr>                 Deuxième édition du Digital Colloquium (DICO 2025)  Thème : « Nouveaux paradigmes en sciences du langage :              innovations et perspectives didactiques »       </vt:lpstr>
      <vt:lpstr>1.Introduction</vt:lpstr>
      <vt:lpstr>Présentation PowerPoint</vt:lpstr>
      <vt:lpstr>2.Contexte</vt:lpstr>
      <vt:lpstr>2.2 La traduction automatique de language</vt:lpstr>
      <vt:lpstr>Présentation PowerPoint</vt:lpstr>
      <vt:lpstr>               3.Problematique</vt:lpstr>
      <vt:lpstr>        4.Objectifs</vt:lpstr>
      <vt:lpstr>5.Méthodologie</vt:lpstr>
      <vt:lpstr>6.Résultats de la recherche</vt:lpstr>
      <vt:lpstr>Présentation PowerPoint</vt:lpstr>
      <vt:lpstr>Présentation PowerPoint</vt:lpstr>
      <vt:lpstr>7.Conclusion et perspectives  </vt:lpstr>
      <vt:lpstr>Bibliographie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Diallo</dc:creator>
  <cp:lastModifiedBy>diallo</cp:lastModifiedBy>
  <cp:revision>56</cp:revision>
  <dcterms:created xsi:type="dcterms:W3CDTF">2023-02-07T10:08:17Z</dcterms:created>
  <dcterms:modified xsi:type="dcterms:W3CDTF">2025-03-16T17:48:18Z</dcterms:modified>
</cp:coreProperties>
</file>