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4"/>
  </p:notesMasterIdLst>
  <p:sldIdLst>
    <p:sldId id="303" r:id="rId2"/>
    <p:sldId id="296" r:id="rId3"/>
    <p:sldId id="287" r:id="rId4"/>
    <p:sldId id="259" r:id="rId5"/>
    <p:sldId id="260" r:id="rId6"/>
    <p:sldId id="295" r:id="rId7"/>
    <p:sldId id="262" r:id="rId8"/>
    <p:sldId id="289" r:id="rId9"/>
    <p:sldId id="263" r:id="rId10"/>
    <p:sldId id="266" r:id="rId11"/>
    <p:sldId id="297" r:id="rId12"/>
    <p:sldId id="301" r:id="rId13"/>
  </p:sldIdLst>
  <p:sldSz cx="12192000" cy="6858000"/>
  <p:notesSz cx="7559675" cy="106918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41" autoAdjust="0"/>
    <p:restoredTop sz="86176" autoAdjust="0"/>
  </p:normalViewPr>
  <p:slideViewPr>
    <p:cSldViewPr snapToGrid="0">
      <p:cViewPr varScale="1">
        <p:scale>
          <a:sx n="65" d="100"/>
          <a:sy n="65" d="100"/>
        </p:scale>
        <p:origin x="918"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276600" cy="536575"/>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4281488" y="0"/>
            <a:ext cx="3276600" cy="536575"/>
          </a:xfrm>
          <a:prstGeom prst="rect">
            <a:avLst/>
          </a:prstGeom>
        </p:spPr>
        <p:txBody>
          <a:bodyPr vert="horz" lIns="91440" tIns="45720" rIns="91440" bIns="45720" rtlCol="0"/>
          <a:lstStyle>
            <a:lvl1pPr algn="r">
              <a:defRPr sz="1200"/>
            </a:lvl1pPr>
          </a:lstStyle>
          <a:p>
            <a:fld id="{C943A383-723A-48A7-A540-9F7FCDD7F0C3}" type="datetimeFigureOut">
              <a:rPr lang="fr-FR" smtClean="0"/>
              <a:t>18/11/2024</a:t>
            </a:fld>
            <a:endParaRPr lang="fr-FR"/>
          </a:p>
        </p:txBody>
      </p:sp>
      <p:sp>
        <p:nvSpPr>
          <p:cNvPr id="4" name="Espace réservé de l'image des diapositives 3"/>
          <p:cNvSpPr>
            <a:spLocks noGrp="1" noRot="1" noChangeAspect="1"/>
          </p:cNvSpPr>
          <p:nvPr>
            <p:ph type="sldImg" idx="2"/>
          </p:nvPr>
        </p:nvSpPr>
        <p:spPr>
          <a:xfrm>
            <a:off x="573088" y="1336675"/>
            <a:ext cx="6413500" cy="3608388"/>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755650" y="5145088"/>
            <a:ext cx="6048375" cy="421005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10155238"/>
            <a:ext cx="3276600" cy="536575"/>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4281488" y="10155238"/>
            <a:ext cx="3276600" cy="536575"/>
          </a:xfrm>
          <a:prstGeom prst="rect">
            <a:avLst/>
          </a:prstGeom>
        </p:spPr>
        <p:txBody>
          <a:bodyPr vert="horz" lIns="91440" tIns="45720" rIns="91440" bIns="45720" rtlCol="0" anchor="b"/>
          <a:lstStyle>
            <a:lvl1pPr algn="r">
              <a:defRPr sz="1200"/>
            </a:lvl1pPr>
          </a:lstStyle>
          <a:p>
            <a:fld id="{2A808F80-4727-49E3-83C6-4EDB4AF71E40}" type="slidenum">
              <a:rPr lang="fr-FR" smtClean="0"/>
              <a:t>‹N°›</a:t>
            </a:fld>
            <a:endParaRPr lang="fr-FR"/>
          </a:p>
        </p:txBody>
      </p:sp>
    </p:spTree>
    <p:extLst>
      <p:ext uri="{BB962C8B-B14F-4D97-AF65-F5344CB8AC3E}">
        <p14:creationId xmlns:p14="http://schemas.microsoft.com/office/powerpoint/2010/main" val="1107551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30" name="PlaceHolder 1"/>
          <p:cNvSpPr>
            <a:spLocks noGrp="1"/>
          </p:cNvSpPr>
          <p:nvPr>
            <p:ph type="title"/>
          </p:nvPr>
        </p:nvSpPr>
        <p:spPr>
          <a:xfrm>
            <a:off x="2589120" y="2514600"/>
            <a:ext cx="8914320" cy="2261880"/>
          </a:xfrm>
          <a:prstGeom prst="rect">
            <a:avLst/>
          </a:prstGeom>
        </p:spPr>
        <p:txBody>
          <a:bodyPr lIns="0" tIns="0" rIns="0" bIns="0" anchor="ctr"/>
          <a:lstStyle/>
          <a:p>
            <a:pPr algn="ctr"/>
            <a:endParaRPr lang="fr-FR" sz="4400" b="0" strike="noStrike" spc="-1">
              <a:latin typeface="Arial"/>
            </a:endParaRPr>
          </a:p>
        </p:txBody>
      </p:sp>
      <p:sp>
        <p:nvSpPr>
          <p:cNvPr id="31" name="PlaceHolder 2"/>
          <p:cNvSpPr>
            <a:spLocks noGrp="1"/>
          </p:cNvSpPr>
          <p:nvPr>
            <p:ph type="subTitle"/>
          </p:nvPr>
        </p:nvSpPr>
        <p:spPr>
          <a:xfrm>
            <a:off x="609480" y="1604520"/>
            <a:ext cx="10972080" cy="3976920"/>
          </a:xfrm>
          <a:prstGeom prst="rect">
            <a:avLst/>
          </a:prstGeom>
        </p:spPr>
        <p:txBody>
          <a:bodyPr lIns="0" tIns="0" rIns="0" bIns="0" anchor="ctr"/>
          <a:lstStyle/>
          <a:p>
            <a:pPr algn="ctr"/>
            <a:endParaRPr lang="fr-FR"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32" name="PlaceHolder 1"/>
          <p:cNvSpPr>
            <a:spLocks noGrp="1"/>
          </p:cNvSpPr>
          <p:nvPr>
            <p:ph type="title"/>
          </p:nvPr>
        </p:nvSpPr>
        <p:spPr>
          <a:xfrm>
            <a:off x="2589120" y="2514600"/>
            <a:ext cx="8914320" cy="2261880"/>
          </a:xfrm>
          <a:prstGeom prst="rect">
            <a:avLst/>
          </a:prstGeom>
        </p:spPr>
        <p:txBody>
          <a:bodyPr lIns="0" tIns="0" rIns="0" bIns="0" anchor="ctr"/>
          <a:lstStyle/>
          <a:p>
            <a:pPr algn="ctr"/>
            <a:endParaRPr lang="fr-FR" sz="4400" b="0" strike="noStrike" spc="-1">
              <a:latin typeface="Arial"/>
            </a:endParaRPr>
          </a:p>
        </p:txBody>
      </p:sp>
      <p:sp>
        <p:nvSpPr>
          <p:cNvPr id="33" name="PlaceHolder 2"/>
          <p:cNvSpPr>
            <a:spLocks noGrp="1"/>
          </p:cNvSpPr>
          <p:nvPr>
            <p:ph type="body"/>
          </p:nvPr>
        </p:nvSpPr>
        <p:spPr>
          <a:xfrm>
            <a:off x="609480" y="1604520"/>
            <a:ext cx="10972080" cy="3976920"/>
          </a:xfrm>
          <a:prstGeom prst="rect">
            <a:avLst/>
          </a:prstGeom>
        </p:spPr>
        <p:txBody>
          <a:bodyPr lIns="0" tIns="0" rIns="0" bIns="0">
            <a:normAutofit/>
          </a:bodyPr>
          <a:lstStyle/>
          <a:p>
            <a:endParaRPr lang="fr-FR" sz="3200" b="0" strike="noStrike" spc="-1">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2589120" y="2514600"/>
            <a:ext cx="8914320" cy="2261880"/>
          </a:xfrm>
          <a:prstGeom prst="rect">
            <a:avLst/>
          </a:prstGeom>
        </p:spPr>
        <p:txBody>
          <a:bodyPr lIns="0" tIns="0" rIns="0" bIns="0" anchor="ctr"/>
          <a:lstStyle/>
          <a:p>
            <a:pPr algn="ctr"/>
            <a:endParaRPr lang="fr-FR" sz="4400" b="0" strike="noStrike" spc="-1">
              <a:latin typeface="Arial"/>
            </a:endParaRPr>
          </a:p>
        </p:txBody>
      </p:sp>
      <p:sp>
        <p:nvSpPr>
          <p:cNvPr id="35" name="PlaceHolder 2"/>
          <p:cNvSpPr>
            <a:spLocks noGrp="1"/>
          </p:cNvSpPr>
          <p:nvPr>
            <p:ph type="body"/>
          </p:nvPr>
        </p:nvSpPr>
        <p:spPr>
          <a:xfrm>
            <a:off x="609480" y="1604520"/>
            <a:ext cx="5354280" cy="3976920"/>
          </a:xfrm>
          <a:prstGeom prst="rect">
            <a:avLst/>
          </a:prstGeom>
        </p:spPr>
        <p:txBody>
          <a:bodyPr lIns="0" tIns="0" rIns="0" bIns="0">
            <a:normAutofit/>
          </a:bodyPr>
          <a:lstStyle/>
          <a:p>
            <a:endParaRPr lang="fr-FR" sz="3200" b="0" strike="noStrike" spc="-1">
              <a:latin typeface="Arial"/>
            </a:endParaRPr>
          </a:p>
        </p:txBody>
      </p:sp>
      <p:sp>
        <p:nvSpPr>
          <p:cNvPr id="36" name="PlaceHolder 3"/>
          <p:cNvSpPr>
            <a:spLocks noGrp="1"/>
          </p:cNvSpPr>
          <p:nvPr>
            <p:ph type="body"/>
          </p:nvPr>
        </p:nvSpPr>
        <p:spPr>
          <a:xfrm>
            <a:off x="6231960" y="1604520"/>
            <a:ext cx="5354280" cy="3976920"/>
          </a:xfrm>
          <a:prstGeom prst="rect">
            <a:avLst/>
          </a:prstGeom>
        </p:spPr>
        <p:txBody>
          <a:bodyPr lIns="0" tIns="0" rIns="0" bIns="0">
            <a:normAutofit/>
          </a:bodyPr>
          <a:lstStyle/>
          <a:p>
            <a:endParaRPr lang="fr-FR" sz="3200" b="0" strike="noStrike" spc="-1">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7" name="PlaceHolder 1"/>
          <p:cNvSpPr>
            <a:spLocks noGrp="1"/>
          </p:cNvSpPr>
          <p:nvPr>
            <p:ph type="title"/>
          </p:nvPr>
        </p:nvSpPr>
        <p:spPr>
          <a:xfrm>
            <a:off x="2589120" y="2514600"/>
            <a:ext cx="8914320" cy="2261880"/>
          </a:xfrm>
          <a:prstGeom prst="rect">
            <a:avLst/>
          </a:prstGeom>
        </p:spPr>
        <p:txBody>
          <a:bodyPr lIns="0" tIns="0" rIns="0" bIns="0" anchor="ctr"/>
          <a:lstStyle/>
          <a:p>
            <a:pPr algn="ctr"/>
            <a:endParaRPr lang="fr-FR" sz="4400" b="0" strike="noStrike" spc="-1">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38" name="PlaceHolder 1"/>
          <p:cNvSpPr>
            <a:spLocks noGrp="1"/>
          </p:cNvSpPr>
          <p:nvPr>
            <p:ph type="subTitle"/>
          </p:nvPr>
        </p:nvSpPr>
        <p:spPr>
          <a:xfrm>
            <a:off x="2589120" y="2514600"/>
            <a:ext cx="8914320" cy="10486080"/>
          </a:xfrm>
          <a:prstGeom prst="rect">
            <a:avLst/>
          </a:prstGeom>
        </p:spPr>
        <p:txBody>
          <a:bodyPr lIns="0" tIns="0" rIns="0" bIns="0" anchor="ctr"/>
          <a:lstStyle/>
          <a:p>
            <a:pPr algn="ctr"/>
            <a:endParaRPr lang="fr-FR"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39" name="PlaceHolder 1"/>
          <p:cNvSpPr>
            <a:spLocks noGrp="1"/>
          </p:cNvSpPr>
          <p:nvPr>
            <p:ph type="title"/>
          </p:nvPr>
        </p:nvSpPr>
        <p:spPr>
          <a:xfrm>
            <a:off x="2589120" y="2514600"/>
            <a:ext cx="8914320" cy="2261880"/>
          </a:xfrm>
          <a:prstGeom prst="rect">
            <a:avLst/>
          </a:prstGeom>
        </p:spPr>
        <p:txBody>
          <a:bodyPr lIns="0" tIns="0" rIns="0" bIns="0" anchor="ctr"/>
          <a:lstStyle/>
          <a:p>
            <a:pPr algn="ctr"/>
            <a:endParaRPr lang="fr-FR" sz="4400" b="0" strike="noStrike" spc="-1">
              <a:latin typeface="Arial"/>
            </a:endParaRPr>
          </a:p>
        </p:txBody>
      </p:sp>
      <p:sp>
        <p:nvSpPr>
          <p:cNvPr id="40"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fr-FR" sz="3200" b="0" strike="noStrike" spc="-1">
              <a:latin typeface="Arial"/>
            </a:endParaRPr>
          </a:p>
        </p:txBody>
      </p:sp>
      <p:sp>
        <p:nvSpPr>
          <p:cNvPr id="41" name="PlaceHolder 3"/>
          <p:cNvSpPr>
            <a:spLocks noGrp="1"/>
          </p:cNvSpPr>
          <p:nvPr>
            <p:ph type="body"/>
          </p:nvPr>
        </p:nvSpPr>
        <p:spPr>
          <a:xfrm>
            <a:off x="6231960" y="1604520"/>
            <a:ext cx="5354280" cy="3976920"/>
          </a:xfrm>
          <a:prstGeom prst="rect">
            <a:avLst/>
          </a:prstGeom>
        </p:spPr>
        <p:txBody>
          <a:bodyPr lIns="0" tIns="0" rIns="0" bIns="0">
            <a:normAutofit/>
          </a:bodyPr>
          <a:lstStyle/>
          <a:p>
            <a:endParaRPr lang="fr-FR" sz="3200" b="0" strike="noStrike" spc="-1">
              <a:latin typeface="Arial"/>
            </a:endParaRPr>
          </a:p>
        </p:txBody>
      </p:sp>
      <p:sp>
        <p:nvSpPr>
          <p:cNvPr id="42" name="PlaceHolder 4"/>
          <p:cNvSpPr>
            <a:spLocks noGrp="1"/>
          </p:cNvSpPr>
          <p:nvPr>
            <p:ph type="body"/>
          </p:nvPr>
        </p:nvSpPr>
        <p:spPr>
          <a:xfrm>
            <a:off x="609480" y="3682080"/>
            <a:ext cx="5354280" cy="1896840"/>
          </a:xfrm>
          <a:prstGeom prst="rect">
            <a:avLst/>
          </a:prstGeom>
        </p:spPr>
        <p:txBody>
          <a:bodyPr lIns="0" tIns="0" rIns="0" bIns="0">
            <a:normAutofit/>
          </a:bodyPr>
          <a:lstStyle/>
          <a:p>
            <a:endParaRPr lang="fr-FR" sz="3200" b="0" strike="noStrike" spc="-1">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43" name="PlaceHolder 1"/>
          <p:cNvSpPr>
            <a:spLocks noGrp="1"/>
          </p:cNvSpPr>
          <p:nvPr>
            <p:ph type="title"/>
          </p:nvPr>
        </p:nvSpPr>
        <p:spPr>
          <a:xfrm>
            <a:off x="2589120" y="2514600"/>
            <a:ext cx="8914320" cy="2261880"/>
          </a:xfrm>
          <a:prstGeom prst="rect">
            <a:avLst/>
          </a:prstGeom>
        </p:spPr>
        <p:txBody>
          <a:bodyPr lIns="0" tIns="0" rIns="0" bIns="0" anchor="ctr"/>
          <a:lstStyle/>
          <a:p>
            <a:pPr algn="ctr"/>
            <a:endParaRPr lang="fr-FR" sz="4400" b="0" strike="noStrike" spc="-1">
              <a:latin typeface="Arial"/>
            </a:endParaRPr>
          </a:p>
        </p:txBody>
      </p:sp>
      <p:sp>
        <p:nvSpPr>
          <p:cNvPr id="44" name="PlaceHolder 2"/>
          <p:cNvSpPr>
            <a:spLocks noGrp="1"/>
          </p:cNvSpPr>
          <p:nvPr>
            <p:ph type="body"/>
          </p:nvPr>
        </p:nvSpPr>
        <p:spPr>
          <a:xfrm>
            <a:off x="609480" y="1604520"/>
            <a:ext cx="5354280" cy="3976920"/>
          </a:xfrm>
          <a:prstGeom prst="rect">
            <a:avLst/>
          </a:prstGeom>
        </p:spPr>
        <p:txBody>
          <a:bodyPr lIns="0" tIns="0" rIns="0" bIns="0">
            <a:normAutofit/>
          </a:bodyPr>
          <a:lstStyle/>
          <a:p>
            <a:endParaRPr lang="fr-FR" sz="3200" b="0" strike="noStrike" spc="-1">
              <a:latin typeface="Arial"/>
            </a:endParaRPr>
          </a:p>
        </p:txBody>
      </p:sp>
      <p:sp>
        <p:nvSpPr>
          <p:cNvPr id="45"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fr-FR" sz="3200" b="0" strike="noStrike" spc="-1">
              <a:latin typeface="Arial"/>
            </a:endParaRPr>
          </a:p>
        </p:txBody>
      </p:sp>
      <p:sp>
        <p:nvSpPr>
          <p:cNvPr id="46" name="PlaceHolder 4"/>
          <p:cNvSpPr>
            <a:spLocks noGrp="1"/>
          </p:cNvSpPr>
          <p:nvPr>
            <p:ph type="body"/>
          </p:nvPr>
        </p:nvSpPr>
        <p:spPr>
          <a:xfrm>
            <a:off x="6231960" y="3682080"/>
            <a:ext cx="5354280" cy="1896840"/>
          </a:xfrm>
          <a:prstGeom prst="rect">
            <a:avLst/>
          </a:prstGeom>
        </p:spPr>
        <p:txBody>
          <a:bodyPr lIns="0" tIns="0" rIns="0" bIns="0">
            <a:normAutofit/>
          </a:bodyPr>
          <a:lstStyle/>
          <a:p>
            <a:endParaRPr lang="fr-FR" sz="3200" b="0" strike="noStrike" spc="-1">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47" name="PlaceHolder 1"/>
          <p:cNvSpPr>
            <a:spLocks noGrp="1"/>
          </p:cNvSpPr>
          <p:nvPr>
            <p:ph type="title"/>
          </p:nvPr>
        </p:nvSpPr>
        <p:spPr>
          <a:xfrm>
            <a:off x="2589120" y="2514600"/>
            <a:ext cx="8914320" cy="2261880"/>
          </a:xfrm>
          <a:prstGeom prst="rect">
            <a:avLst/>
          </a:prstGeom>
        </p:spPr>
        <p:txBody>
          <a:bodyPr lIns="0" tIns="0" rIns="0" bIns="0" anchor="ctr"/>
          <a:lstStyle/>
          <a:p>
            <a:pPr algn="ctr"/>
            <a:endParaRPr lang="fr-FR" sz="4400" b="0" strike="noStrike" spc="-1">
              <a:latin typeface="Arial"/>
            </a:endParaRPr>
          </a:p>
        </p:txBody>
      </p:sp>
      <p:sp>
        <p:nvSpPr>
          <p:cNvPr id="48"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fr-FR" sz="3200" b="0" strike="noStrike" spc="-1">
              <a:latin typeface="Arial"/>
            </a:endParaRPr>
          </a:p>
        </p:txBody>
      </p:sp>
      <p:sp>
        <p:nvSpPr>
          <p:cNvPr id="49"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fr-FR" sz="3200" b="0" strike="noStrike" spc="-1">
              <a:latin typeface="Arial"/>
            </a:endParaRPr>
          </a:p>
        </p:txBody>
      </p:sp>
      <p:sp>
        <p:nvSpPr>
          <p:cNvPr id="50" name="PlaceHolder 4"/>
          <p:cNvSpPr>
            <a:spLocks noGrp="1"/>
          </p:cNvSpPr>
          <p:nvPr>
            <p:ph type="body"/>
          </p:nvPr>
        </p:nvSpPr>
        <p:spPr>
          <a:xfrm>
            <a:off x="609480" y="3682080"/>
            <a:ext cx="10972080" cy="1896840"/>
          </a:xfrm>
          <a:prstGeom prst="rect">
            <a:avLst/>
          </a:prstGeom>
        </p:spPr>
        <p:txBody>
          <a:bodyPr lIns="0" tIns="0" rIns="0" bIns="0">
            <a:normAutofit/>
          </a:bodyPr>
          <a:lstStyle/>
          <a:p>
            <a:endParaRPr lang="fr-FR" sz="3200" b="0" strike="noStrike" spc="-1">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51" name="PlaceHolder 1"/>
          <p:cNvSpPr>
            <a:spLocks noGrp="1"/>
          </p:cNvSpPr>
          <p:nvPr>
            <p:ph type="title"/>
          </p:nvPr>
        </p:nvSpPr>
        <p:spPr>
          <a:xfrm>
            <a:off x="2589120" y="2514600"/>
            <a:ext cx="8914320" cy="2261880"/>
          </a:xfrm>
          <a:prstGeom prst="rect">
            <a:avLst/>
          </a:prstGeom>
        </p:spPr>
        <p:txBody>
          <a:bodyPr lIns="0" tIns="0" rIns="0" bIns="0" anchor="ctr"/>
          <a:lstStyle/>
          <a:p>
            <a:pPr algn="ctr"/>
            <a:endParaRPr lang="fr-FR" sz="4400" b="0" strike="noStrike" spc="-1">
              <a:latin typeface="Arial"/>
            </a:endParaRPr>
          </a:p>
        </p:txBody>
      </p:sp>
      <p:sp>
        <p:nvSpPr>
          <p:cNvPr id="52" name="PlaceHolder 2"/>
          <p:cNvSpPr>
            <a:spLocks noGrp="1"/>
          </p:cNvSpPr>
          <p:nvPr>
            <p:ph type="body"/>
          </p:nvPr>
        </p:nvSpPr>
        <p:spPr>
          <a:xfrm>
            <a:off x="609480" y="1604520"/>
            <a:ext cx="10972080" cy="1896840"/>
          </a:xfrm>
          <a:prstGeom prst="rect">
            <a:avLst/>
          </a:prstGeom>
        </p:spPr>
        <p:txBody>
          <a:bodyPr lIns="0" tIns="0" rIns="0" bIns="0">
            <a:normAutofit/>
          </a:bodyPr>
          <a:lstStyle/>
          <a:p>
            <a:endParaRPr lang="fr-FR" sz="3200" b="0" strike="noStrike" spc="-1">
              <a:latin typeface="Arial"/>
            </a:endParaRPr>
          </a:p>
        </p:txBody>
      </p:sp>
      <p:sp>
        <p:nvSpPr>
          <p:cNvPr id="53" name="PlaceHolder 3"/>
          <p:cNvSpPr>
            <a:spLocks noGrp="1"/>
          </p:cNvSpPr>
          <p:nvPr>
            <p:ph type="body"/>
          </p:nvPr>
        </p:nvSpPr>
        <p:spPr>
          <a:xfrm>
            <a:off x="609480" y="3682080"/>
            <a:ext cx="10972080" cy="1896840"/>
          </a:xfrm>
          <a:prstGeom prst="rect">
            <a:avLst/>
          </a:prstGeom>
        </p:spPr>
        <p:txBody>
          <a:bodyPr lIns="0" tIns="0" rIns="0" bIns="0">
            <a:normAutofit/>
          </a:bodyPr>
          <a:lstStyle/>
          <a:p>
            <a:endParaRPr lang="fr-FR" sz="3200" b="0" strike="noStrike" spc="-1">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54" name="PlaceHolder 1"/>
          <p:cNvSpPr>
            <a:spLocks noGrp="1"/>
          </p:cNvSpPr>
          <p:nvPr>
            <p:ph type="title"/>
          </p:nvPr>
        </p:nvSpPr>
        <p:spPr>
          <a:xfrm>
            <a:off x="2589120" y="2514600"/>
            <a:ext cx="8914320" cy="2261880"/>
          </a:xfrm>
          <a:prstGeom prst="rect">
            <a:avLst/>
          </a:prstGeom>
        </p:spPr>
        <p:txBody>
          <a:bodyPr lIns="0" tIns="0" rIns="0" bIns="0" anchor="ctr"/>
          <a:lstStyle/>
          <a:p>
            <a:pPr algn="ctr"/>
            <a:endParaRPr lang="fr-FR" sz="4400" b="0" strike="noStrike" spc="-1">
              <a:latin typeface="Arial"/>
            </a:endParaRPr>
          </a:p>
        </p:txBody>
      </p:sp>
      <p:sp>
        <p:nvSpPr>
          <p:cNvPr id="55"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fr-FR" sz="3200" b="0" strike="noStrike" spc="-1">
              <a:latin typeface="Arial"/>
            </a:endParaRPr>
          </a:p>
        </p:txBody>
      </p:sp>
      <p:sp>
        <p:nvSpPr>
          <p:cNvPr id="56"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fr-FR" sz="3200" b="0" strike="noStrike" spc="-1">
              <a:latin typeface="Arial"/>
            </a:endParaRPr>
          </a:p>
        </p:txBody>
      </p:sp>
      <p:sp>
        <p:nvSpPr>
          <p:cNvPr id="57" name="PlaceHolder 4"/>
          <p:cNvSpPr>
            <a:spLocks noGrp="1"/>
          </p:cNvSpPr>
          <p:nvPr>
            <p:ph type="body"/>
          </p:nvPr>
        </p:nvSpPr>
        <p:spPr>
          <a:xfrm>
            <a:off x="609480" y="3682080"/>
            <a:ext cx="5354280" cy="1896840"/>
          </a:xfrm>
          <a:prstGeom prst="rect">
            <a:avLst/>
          </a:prstGeom>
        </p:spPr>
        <p:txBody>
          <a:bodyPr lIns="0" tIns="0" rIns="0" bIns="0">
            <a:normAutofit/>
          </a:bodyPr>
          <a:lstStyle/>
          <a:p>
            <a:endParaRPr lang="fr-FR" sz="3200" b="0" strike="noStrike" spc="-1">
              <a:latin typeface="Arial"/>
            </a:endParaRPr>
          </a:p>
        </p:txBody>
      </p:sp>
      <p:sp>
        <p:nvSpPr>
          <p:cNvPr id="58" name="PlaceHolder 5"/>
          <p:cNvSpPr>
            <a:spLocks noGrp="1"/>
          </p:cNvSpPr>
          <p:nvPr>
            <p:ph type="body"/>
          </p:nvPr>
        </p:nvSpPr>
        <p:spPr>
          <a:xfrm>
            <a:off x="6231960" y="3682080"/>
            <a:ext cx="5354280" cy="1896840"/>
          </a:xfrm>
          <a:prstGeom prst="rect">
            <a:avLst/>
          </a:prstGeom>
        </p:spPr>
        <p:txBody>
          <a:bodyPr lIns="0" tIns="0" rIns="0" bIns="0">
            <a:normAutofit/>
          </a:bodyPr>
          <a:lstStyle/>
          <a:p>
            <a:endParaRPr lang="fr-FR" sz="3200" b="0" strike="noStrike" spc="-1">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2589120" y="2514600"/>
            <a:ext cx="8914320" cy="2261880"/>
          </a:xfrm>
          <a:prstGeom prst="rect">
            <a:avLst/>
          </a:prstGeom>
        </p:spPr>
        <p:txBody>
          <a:bodyPr lIns="0" tIns="0" rIns="0" bIns="0" anchor="ctr"/>
          <a:lstStyle/>
          <a:p>
            <a:pPr algn="ctr"/>
            <a:endParaRPr lang="fr-FR" sz="4400" b="0" strike="noStrike" spc="-1">
              <a:latin typeface="Arial"/>
            </a:endParaRPr>
          </a:p>
        </p:txBody>
      </p:sp>
      <p:sp>
        <p:nvSpPr>
          <p:cNvPr id="60" name="PlaceHolder 2"/>
          <p:cNvSpPr>
            <a:spLocks noGrp="1"/>
          </p:cNvSpPr>
          <p:nvPr>
            <p:ph type="body"/>
          </p:nvPr>
        </p:nvSpPr>
        <p:spPr>
          <a:xfrm>
            <a:off x="609480" y="1604520"/>
            <a:ext cx="3532680" cy="1896840"/>
          </a:xfrm>
          <a:prstGeom prst="rect">
            <a:avLst/>
          </a:prstGeom>
        </p:spPr>
        <p:txBody>
          <a:bodyPr lIns="0" tIns="0" rIns="0" bIns="0">
            <a:normAutofit/>
          </a:bodyPr>
          <a:lstStyle/>
          <a:p>
            <a:endParaRPr lang="fr-FR" sz="3200" b="0" strike="noStrike" spc="-1">
              <a:latin typeface="Arial"/>
            </a:endParaRPr>
          </a:p>
        </p:txBody>
      </p:sp>
      <p:sp>
        <p:nvSpPr>
          <p:cNvPr id="61" name="PlaceHolder 3"/>
          <p:cNvSpPr>
            <a:spLocks noGrp="1"/>
          </p:cNvSpPr>
          <p:nvPr>
            <p:ph type="body"/>
          </p:nvPr>
        </p:nvSpPr>
        <p:spPr>
          <a:xfrm>
            <a:off x="4319280" y="1604520"/>
            <a:ext cx="3532680" cy="1896840"/>
          </a:xfrm>
          <a:prstGeom prst="rect">
            <a:avLst/>
          </a:prstGeom>
        </p:spPr>
        <p:txBody>
          <a:bodyPr lIns="0" tIns="0" rIns="0" bIns="0">
            <a:normAutofit/>
          </a:bodyPr>
          <a:lstStyle/>
          <a:p>
            <a:endParaRPr lang="fr-FR" sz="3200" b="0" strike="noStrike" spc="-1">
              <a:latin typeface="Arial"/>
            </a:endParaRPr>
          </a:p>
        </p:txBody>
      </p:sp>
      <p:sp>
        <p:nvSpPr>
          <p:cNvPr id="62" name="PlaceHolder 4"/>
          <p:cNvSpPr>
            <a:spLocks noGrp="1"/>
          </p:cNvSpPr>
          <p:nvPr>
            <p:ph type="body"/>
          </p:nvPr>
        </p:nvSpPr>
        <p:spPr>
          <a:xfrm>
            <a:off x="8028720" y="1604520"/>
            <a:ext cx="3532680" cy="1896840"/>
          </a:xfrm>
          <a:prstGeom prst="rect">
            <a:avLst/>
          </a:prstGeom>
        </p:spPr>
        <p:txBody>
          <a:bodyPr lIns="0" tIns="0" rIns="0" bIns="0">
            <a:normAutofit/>
          </a:bodyPr>
          <a:lstStyle/>
          <a:p>
            <a:endParaRPr lang="fr-FR" sz="3200" b="0" strike="noStrike" spc="-1">
              <a:latin typeface="Arial"/>
            </a:endParaRPr>
          </a:p>
        </p:txBody>
      </p:sp>
      <p:sp>
        <p:nvSpPr>
          <p:cNvPr id="63" name="PlaceHolder 5"/>
          <p:cNvSpPr>
            <a:spLocks noGrp="1"/>
          </p:cNvSpPr>
          <p:nvPr>
            <p:ph type="body"/>
          </p:nvPr>
        </p:nvSpPr>
        <p:spPr>
          <a:xfrm>
            <a:off x="609480" y="3682080"/>
            <a:ext cx="3532680" cy="1896840"/>
          </a:xfrm>
          <a:prstGeom prst="rect">
            <a:avLst/>
          </a:prstGeom>
        </p:spPr>
        <p:txBody>
          <a:bodyPr lIns="0" tIns="0" rIns="0" bIns="0">
            <a:normAutofit/>
          </a:bodyPr>
          <a:lstStyle/>
          <a:p>
            <a:endParaRPr lang="fr-FR" sz="3200" b="0" strike="noStrike" spc="-1">
              <a:latin typeface="Arial"/>
            </a:endParaRPr>
          </a:p>
        </p:txBody>
      </p:sp>
      <p:sp>
        <p:nvSpPr>
          <p:cNvPr id="64" name="PlaceHolder 6"/>
          <p:cNvSpPr>
            <a:spLocks noGrp="1"/>
          </p:cNvSpPr>
          <p:nvPr>
            <p:ph type="body"/>
          </p:nvPr>
        </p:nvSpPr>
        <p:spPr>
          <a:xfrm>
            <a:off x="4319280" y="3682080"/>
            <a:ext cx="3532680" cy="1896840"/>
          </a:xfrm>
          <a:prstGeom prst="rect">
            <a:avLst/>
          </a:prstGeom>
        </p:spPr>
        <p:txBody>
          <a:bodyPr lIns="0" tIns="0" rIns="0" bIns="0">
            <a:normAutofit/>
          </a:bodyPr>
          <a:lstStyle/>
          <a:p>
            <a:endParaRPr lang="fr-FR" sz="3200" b="0" strike="noStrike" spc="-1">
              <a:latin typeface="Arial"/>
            </a:endParaRPr>
          </a:p>
        </p:txBody>
      </p:sp>
      <p:sp>
        <p:nvSpPr>
          <p:cNvPr id="65" name="PlaceHolder 7"/>
          <p:cNvSpPr>
            <a:spLocks noGrp="1"/>
          </p:cNvSpPr>
          <p:nvPr>
            <p:ph type="body"/>
          </p:nvPr>
        </p:nvSpPr>
        <p:spPr>
          <a:xfrm>
            <a:off x="8028720" y="3682080"/>
            <a:ext cx="3532680" cy="1896840"/>
          </a:xfrm>
          <a:prstGeom prst="rect">
            <a:avLst/>
          </a:prstGeom>
        </p:spPr>
        <p:txBody>
          <a:bodyPr lIns="0" tIns="0" rIns="0" bIns="0">
            <a:normAutofit/>
          </a:bodyPr>
          <a:lstStyle/>
          <a:p>
            <a:endParaRPr lang="fr-FR" sz="3200" b="0" strike="noStrike" spc="-1">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30" name="Group 1"/>
          <p:cNvGrpSpPr/>
          <p:nvPr/>
        </p:nvGrpSpPr>
        <p:grpSpPr>
          <a:xfrm>
            <a:off x="0" y="228600"/>
            <a:ext cx="2850480" cy="6637680"/>
            <a:chOff x="0" y="228600"/>
            <a:chExt cx="2850480" cy="6637680"/>
          </a:xfrm>
        </p:grpSpPr>
        <p:sp>
          <p:nvSpPr>
            <p:cNvPr id="31" name="CustomShape 2"/>
            <p:cNvSpPr/>
            <p:nvPr/>
          </p:nvSpPr>
          <p:spPr>
            <a:xfrm>
              <a:off x="0" y="2575080"/>
              <a:ext cx="99720" cy="624960"/>
            </a:xfrm>
            <a:custGeom>
              <a:avLst/>
              <a:gdLst/>
              <a:ahLst/>
              <a:cxnLst/>
              <a:rect l="l" t="t"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sp>
          <p:nvSpPr>
            <p:cNvPr id="2" name="CustomShape 3"/>
            <p:cNvSpPr/>
            <p:nvPr/>
          </p:nvSpPr>
          <p:spPr>
            <a:xfrm>
              <a:off x="128520" y="3156480"/>
              <a:ext cx="645480" cy="2321280"/>
            </a:xfrm>
            <a:custGeom>
              <a:avLst/>
              <a:gdLst/>
              <a:ahLst/>
              <a:cxnLst/>
              <a:rect l="l" t="t"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sp>
          <p:nvSpPr>
            <p:cNvPr id="3" name="CustomShape 4"/>
            <p:cNvSpPr/>
            <p:nvPr/>
          </p:nvSpPr>
          <p:spPr>
            <a:xfrm>
              <a:off x="807120" y="5447160"/>
              <a:ext cx="608400" cy="1419120"/>
            </a:xfrm>
            <a:custGeom>
              <a:avLst/>
              <a:gdLst/>
              <a:ahLst/>
              <a:cxnLst/>
              <a:rect l="l" t="t"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sp>
          <p:nvSpPr>
            <p:cNvPr id="4" name="CustomShape 5"/>
            <p:cNvSpPr/>
            <p:nvPr/>
          </p:nvSpPr>
          <p:spPr>
            <a:xfrm>
              <a:off x="959760" y="6503760"/>
              <a:ext cx="170280" cy="362520"/>
            </a:xfrm>
            <a:custGeom>
              <a:avLst/>
              <a:gdLst/>
              <a:ahLst/>
              <a:cxnLst/>
              <a:rect l="l" t="t"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sp>
          <p:nvSpPr>
            <p:cNvPr id="5" name="CustomShape 6"/>
            <p:cNvSpPr/>
            <p:nvPr/>
          </p:nvSpPr>
          <p:spPr>
            <a:xfrm>
              <a:off x="100800" y="3201120"/>
              <a:ext cx="820800" cy="3327480"/>
            </a:xfrm>
            <a:custGeom>
              <a:avLst/>
              <a:gdLst/>
              <a:ahLst/>
              <a:cxnLst/>
              <a:rect l="l" t="t"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sp>
          <p:nvSpPr>
            <p:cNvPr id="6" name="CustomShape 7"/>
            <p:cNvSpPr/>
            <p:nvPr/>
          </p:nvSpPr>
          <p:spPr>
            <a:xfrm>
              <a:off x="22320" y="228600"/>
              <a:ext cx="105120" cy="2926800"/>
            </a:xfrm>
            <a:custGeom>
              <a:avLst/>
              <a:gdLst/>
              <a:ahLst/>
              <a:cxnLst/>
              <a:rect l="l" t="t"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sp>
          <p:nvSpPr>
            <p:cNvPr id="7" name="CustomShape 8"/>
            <p:cNvSpPr/>
            <p:nvPr/>
          </p:nvSpPr>
          <p:spPr>
            <a:xfrm>
              <a:off x="78120" y="2944080"/>
              <a:ext cx="77040" cy="492840"/>
            </a:xfrm>
            <a:custGeom>
              <a:avLst/>
              <a:gdLst/>
              <a:ahLst/>
              <a:cxnLst/>
              <a:rect l="l" t="t"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sp>
          <p:nvSpPr>
            <p:cNvPr id="8" name="CustomShape 9"/>
            <p:cNvSpPr/>
            <p:nvPr/>
          </p:nvSpPr>
          <p:spPr>
            <a:xfrm>
              <a:off x="769680" y="5478840"/>
              <a:ext cx="189000" cy="1023840"/>
            </a:xfrm>
            <a:custGeom>
              <a:avLst/>
              <a:gdLst/>
              <a:ahLst/>
              <a:cxnLst/>
              <a:rect l="l" t="t"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sp>
          <p:nvSpPr>
            <p:cNvPr id="9" name="CustomShape 10"/>
            <p:cNvSpPr/>
            <p:nvPr/>
          </p:nvSpPr>
          <p:spPr>
            <a:xfrm>
              <a:off x="775440" y="1398960"/>
              <a:ext cx="2075040" cy="4047120"/>
            </a:xfrm>
            <a:custGeom>
              <a:avLst/>
              <a:gdLst/>
              <a:ahLst/>
              <a:cxnLst/>
              <a:rect l="l" t="t"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sp>
          <p:nvSpPr>
            <p:cNvPr id="10" name="CustomShape 11"/>
            <p:cNvSpPr/>
            <p:nvPr/>
          </p:nvSpPr>
          <p:spPr>
            <a:xfrm>
              <a:off x="922680" y="6530040"/>
              <a:ext cx="160920" cy="336240"/>
            </a:xfrm>
            <a:custGeom>
              <a:avLst/>
              <a:gdLst/>
              <a:ahLst/>
              <a:cxnLst/>
              <a:rect l="l" t="t"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sp>
          <p:nvSpPr>
            <p:cNvPr id="11" name="CustomShape 12"/>
            <p:cNvSpPr/>
            <p:nvPr/>
          </p:nvSpPr>
          <p:spPr>
            <a:xfrm>
              <a:off x="769680" y="5359320"/>
              <a:ext cx="36360" cy="220680"/>
            </a:xfrm>
            <a:custGeom>
              <a:avLst/>
              <a:gdLst/>
              <a:ahLst/>
              <a:cxnLst/>
              <a:rect l="l" t="t"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sp>
          <p:nvSpPr>
            <p:cNvPr id="12" name="CustomShape 13"/>
            <p:cNvSpPr/>
            <p:nvPr/>
          </p:nvSpPr>
          <p:spPr>
            <a:xfrm>
              <a:off x="849960" y="6244560"/>
              <a:ext cx="237600" cy="621360"/>
            </a:xfrm>
            <a:custGeom>
              <a:avLst/>
              <a:gdLst/>
              <a:ahLst/>
              <a:cxnLst/>
              <a:rect l="l" t="t"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grpSp>
      <p:grpSp>
        <p:nvGrpSpPr>
          <p:cNvPr id="13" name="Group 14"/>
          <p:cNvGrpSpPr/>
          <p:nvPr/>
        </p:nvGrpSpPr>
        <p:grpSpPr>
          <a:xfrm>
            <a:off x="27360" y="-720"/>
            <a:ext cx="2355480" cy="6852960"/>
            <a:chOff x="27360" y="-720"/>
            <a:chExt cx="2355480" cy="6852960"/>
          </a:xfrm>
        </p:grpSpPr>
        <p:sp>
          <p:nvSpPr>
            <p:cNvPr id="14" name="CustomShape 15"/>
            <p:cNvSpPr/>
            <p:nvPr/>
          </p:nvSpPr>
          <p:spPr>
            <a:xfrm>
              <a:off x="27360" y="-720"/>
              <a:ext cx="493200" cy="4399920"/>
            </a:xfrm>
            <a:custGeom>
              <a:avLst/>
              <a:gdLst/>
              <a:ahLst/>
              <a:cxnLst/>
              <a:rect l="l" t="t"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tyle>
            <a:lnRef idx="0">
              <a:scrgbClr r="0" g="0" b="0"/>
            </a:lnRef>
            <a:fillRef idx="0">
              <a:scrgbClr r="0" g="0" b="0"/>
            </a:fillRef>
            <a:effectRef idx="0">
              <a:scrgbClr r="0" g="0" b="0"/>
            </a:effectRef>
            <a:fontRef idx="minor"/>
          </p:style>
        </p:sp>
        <p:sp>
          <p:nvSpPr>
            <p:cNvPr id="15" name="CustomShape 16"/>
            <p:cNvSpPr/>
            <p:nvPr/>
          </p:nvSpPr>
          <p:spPr>
            <a:xfrm>
              <a:off x="550440" y="4316400"/>
              <a:ext cx="422280" cy="1579680"/>
            </a:xfrm>
            <a:custGeom>
              <a:avLst/>
              <a:gdLst/>
              <a:ahLst/>
              <a:cxnLst/>
              <a:rect l="l" t="t"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tyle>
            <a:lnRef idx="0">
              <a:scrgbClr r="0" g="0" b="0"/>
            </a:lnRef>
            <a:fillRef idx="0">
              <a:scrgbClr r="0" g="0" b="0"/>
            </a:fillRef>
            <a:effectRef idx="0">
              <a:scrgbClr r="0" g="0" b="0"/>
            </a:effectRef>
            <a:fontRef idx="minor"/>
          </p:style>
        </p:sp>
        <p:sp>
          <p:nvSpPr>
            <p:cNvPr id="16" name="CustomShape 17"/>
            <p:cNvSpPr/>
            <p:nvPr/>
          </p:nvSpPr>
          <p:spPr>
            <a:xfrm>
              <a:off x="1006200" y="5862600"/>
              <a:ext cx="429840" cy="989640"/>
            </a:xfrm>
            <a:custGeom>
              <a:avLst/>
              <a:gdLst/>
              <a:ahLst/>
              <a:cxnLst/>
              <a:rect l="l" t="t"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tyle>
            <a:lnRef idx="0">
              <a:scrgbClr r="0" g="0" b="0"/>
            </a:lnRef>
            <a:fillRef idx="0">
              <a:scrgbClr r="0" g="0" b="0"/>
            </a:fillRef>
            <a:effectRef idx="0">
              <a:scrgbClr r="0" g="0" b="0"/>
            </a:effectRef>
            <a:fontRef idx="minor"/>
          </p:style>
        </p:sp>
        <p:sp>
          <p:nvSpPr>
            <p:cNvPr id="17" name="CustomShape 18"/>
            <p:cNvSpPr/>
            <p:nvPr/>
          </p:nvSpPr>
          <p:spPr>
            <a:xfrm>
              <a:off x="521640" y="4364280"/>
              <a:ext cx="550800" cy="2234880"/>
            </a:xfrm>
            <a:custGeom>
              <a:avLst/>
              <a:gdLst/>
              <a:ahLst/>
              <a:cxnLst/>
              <a:rect l="l" t="t"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tyle>
            <a:lnRef idx="0">
              <a:scrgbClr r="0" g="0" b="0"/>
            </a:lnRef>
            <a:fillRef idx="0">
              <a:scrgbClr r="0" g="0" b="0"/>
            </a:fillRef>
            <a:effectRef idx="0">
              <a:scrgbClr r="0" g="0" b="0"/>
            </a:effectRef>
            <a:fontRef idx="minor"/>
          </p:style>
        </p:sp>
        <p:sp>
          <p:nvSpPr>
            <p:cNvPr id="18" name="CustomShape 19"/>
            <p:cNvSpPr/>
            <p:nvPr/>
          </p:nvSpPr>
          <p:spPr>
            <a:xfrm>
              <a:off x="468000" y="1289160"/>
              <a:ext cx="173160" cy="3026160"/>
            </a:xfrm>
            <a:custGeom>
              <a:avLst/>
              <a:gdLst/>
              <a:ahLst/>
              <a:cxnLst/>
              <a:rect l="l" t="t"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tyle>
            <a:lnRef idx="0">
              <a:scrgbClr r="0" g="0" b="0"/>
            </a:lnRef>
            <a:fillRef idx="0">
              <a:scrgbClr r="0" g="0" b="0"/>
            </a:fillRef>
            <a:effectRef idx="0">
              <a:scrgbClr r="0" g="0" b="0"/>
            </a:effectRef>
            <a:fontRef idx="minor"/>
          </p:style>
        </p:sp>
        <p:sp>
          <p:nvSpPr>
            <p:cNvPr id="19" name="CustomShape 20"/>
            <p:cNvSpPr/>
            <p:nvPr/>
          </p:nvSpPr>
          <p:spPr>
            <a:xfrm>
              <a:off x="1111680" y="6571440"/>
              <a:ext cx="133200" cy="280440"/>
            </a:xfrm>
            <a:custGeom>
              <a:avLst/>
              <a:gdLst/>
              <a:ahLst/>
              <a:cxnLst/>
              <a:rect l="l" t="t"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tyle>
            <a:lnRef idx="0">
              <a:scrgbClr r="0" g="0" b="0"/>
            </a:lnRef>
            <a:fillRef idx="0">
              <a:scrgbClr r="0" g="0" b="0"/>
            </a:fillRef>
            <a:effectRef idx="0">
              <a:scrgbClr r="0" g="0" b="0"/>
            </a:effectRef>
            <a:fontRef idx="minor"/>
          </p:style>
        </p:sp>
        <p:sp>
          <p:nvSpPr>
            <p:cNvPr id="20" name="CustomShape 21"/>
            <p:cNvSpPr/>
            <p:nvPr/>
          </p:nvSpPr>
          <p:spPr>
            <a:xfrm>
              <a:off x="502560" y="4107600"/>
              <a:ext cx="81360" cy="510480"/>
            </a:xfrm>
            <a:custGeom>
              <a:avLst/>
              <a:gdLst/>
              <a:ahLst/>
              <a:cxnLst/>
              <a:rect l="l" t="t"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tyle>
            <a:lnRef idx="0">
              <a:scrgbClr r="0" g="0" b="0"/>
            </a:lnRef>
            <a:fillRef idx="0">
              <a:scrgbClr r="0" g="0" b="0"/>
            </a:fillRef>
            <a:effectRef idx="0">
              <a:scrgbClr r="0" g="0" b="0"/>
            </a:effectRef>
            <a:fontRef idx="minor"/>
          </p:style>
        </p:sp>
        <p:sp>
          <p:nvSpPr>
            <p:cNvPr id="21" name="CustomShape 22"/>
            <p:cNvSpPr/>
            <p:nvPr/>
          </p:nvSpPr>
          <p:spPr>
            <a:xfrm>
              <a:off x="973800" y="3145680"/>
              <a:ext cx="1409040" cy="2715840"/>
            </a:xfrm>
            <a:custGeom>
              <a:avLst/>
              <a:gdLst/>
              <a:ahLst/>
              <a:cxnLst/>
              <a:rect l="l" t="t"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tyle>
            <a:lnRef idx="0">
              <a:scrgbClr r="0" g="0" b="0"/>
            </a:lnRef>
            <a:fillRef idx="0">
              <a:scrgbClr r="0" g="0" b="0"/>
            </a:fillRef>
            <a:effectRef idx="0">
              <a:scrgbClr r="0" g="0" b="0"/>
            </a:effectRef>
            <a:fontRef idx="minor"/>
          </p:style>
        </p:sp>
        <p:sp>
          <p:nvSpPr>
            <p:cNvPr id="22" name="CustomShape 23"/>
            <p:cNvSpPr/>
            <p:nvPr/>
          </p:nvSpPr>
          <p:spPr>
            <a:xfrm>
              <a:off x="1073520" y="6600240"/>
              <a:ext cx="119520" cy="252000"/>
            </a:xfrm>
            <a:custGeom>
              <a:avLst/>
              <a:gdLst/>
              <a:ahLst/>
              <a:cxnLst/>
              <a:rect l="l" t="t"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tyle>
            <a:lnRef idx="0">
              <a:scrgbClr r="0" g="0" b="0"/>
            </a:lnRef>
            <a:fillRef idx="0">
              <a:scrgbClr r="0" g="0" b="0"/>
            </a:fillRef>
            <a:effectRef idx="0">
              <a:scrgbClr r="0" g="0" b="0"/>
            </a:effectRef>
            <a:fontRef idx="minor"/>
          </p:style>
        </p:sp>
        <p:sp>
          <p:nvSpPr>
            <p:cNvPr id="23" name="CustomShape 24"/>
            <p:cNvSpPr/>
            <p:nvPr/>
          </p:nvSpPr>
          <p:spPr>
            <a:xfrm>
              <a:off x="973800" y="5897160"/>
              <a:ext cx="136800" cy="673200"/>
            </a:xfrm>
            <a:custGeom>
              <a:avLst/>
              <a:gdLst/>
              <a:ahLst/>
              <a:cxnLst/>
              <a:rect l="l" t="t"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tyle>
            <a:lnRef idx="0">
              <a:scrgbClr r="0" g="0" b="0"/>
            </a:lnRef>
            <a:fillRef idx="0">
              <a:scrgbClr r="0" g="0" b="0"/>
            </a:fillRef>
            <a:effectRef idx="0">
              <a:scrgbClr r="0" g="0" b="0"/>
            </a:effectRef>
            <a:fontRef idx="minor"/>
          </p:style>
        </p:sp>
        <p:sp>
          <p:nvSpPr>
            <p:cNvPr id="24" name="CustomShape 25"/>
            <p:cNvSpPr/>
            <p:nvPr/>
          </p:nvSpPr>
          <p:spPr>
            <a:xfrm>
              <a:off x="973800" y="5772600"/>
              <a:ext cx="37080" cy="226800"/>
            </a:xfrm>
            <a:custGeom>
              <a:avLst/>
              <a:gdLst/>
              <a:ahLst/>
              <a:cxnLst/>
              <a:rect l="l" t="t"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tyle>
            <a:lnRef idx="0">
              <a:scrgbClr r="0" g="0" b="0"/>
            </a:lnRef>
            <a:fillRef idx="0">
              <a:scrgbClr r="0" g="0" b="0"/>
            </a:fillRef>
            <a:effectRef idx="0">
              <a:scrgbClr r="0" g="0" b="0"/>
            </a:effectRef>
            <a:fontRef idx="minor"/>
          </p:style>
        </p:sp>
        <p:sp>
          <p:nvSpPr>
            <p:cNvPr id="25" name="CustomShape 26"/>
            <p:cNvSpPr/>
            <p:nvPr/>
          </p:nvSpPr>
          <p:spPr>
            <a:xfrm>
              <a:off x="1006200" y="6322680"/>
              <a:ext cx="209520" cy="529560"/>
            </a:xfrm>
            <a:custGeom>
              <a:avLst/>
              <a:gdLst/>
              <a:ahLst/>
              <a:cxnLst/>
              <a:rect l="l" t="t"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tyle>
            <a:lnRef idx="0">
              <a:scrgbClr r="0" g="0" b="0"/>
            </a:lnRef>
            <a:fillRef idx="0">
              <a:scrgbClr r="0" g="0" b="0"/>
            </a:fillRef>
            <a:effectRef idx="0">
              <a:scrgbClr r="0" g="0" b="0"/>
            </a:effectRef>
            <a:fontRef idx="minor"/>
          </p:style>
        </p:sp>
      </p:grpSp>
      <p:sp>
        <p:nvSpPr>
          <p:cNvPr id="26" name="CustomShape 27"/>
          <p:cNvSpPr/>
          <p:nvPr/>
        </p:nvSpPr>
        <p:spPr>
          <a:xfrm>
            <a:off x="0" y="0"/>
            <a:ext cx="181800" cy="6856920"/>
          </a:xfrm>
          <a:prstGeom prst="rect">
            <a:avLst/>
          </a:prstGeom>
          <a:solidFill>
            <a:schemeClr val="tx2"/>
          </a:solidFill>
          <a:ln>
            <a:noFill/>
          </a:ln>
          <a:effectLst>
            <a:outerShdw blurRad="38100" dist="25400" dir="5400000" rotWithShape="0">
              <a:srgbClr val="000000">
                <a:alpha val="25000"/>
              </a:srgbClr>
            </a:outerShdw>
          </a:effectLst>
        </p:spPr>
        <p:style>
          <a:lnRef idx="1">
            <a:schemeClr val="accent1"/>
          </a:lnRef>
          <a:fillRef idx="3">
            <a:schemeClr val="accent1"/>
          </a:fillRef>
          <a:effectRef idx="2">
            <a:schemeClr val="accent1"/>
          </a:effectRef>
          <a:fontRef idx="minor"/>
        </p:style>
      </p:sp>
      <p:sp>
        <p:nvSpPr>
          <p:cNvPr id="27" name="CustomShape 28"/>
          <p:cNvSpPr/>
          <p:nvPr/>
        </p:nvSpPr>
        <p:spPr>
          <a:xfrm>
            <a:off x="0" y="4323960"/>
            <a:ext cx="1743480" cy="777600"/>
          </a:xfrm>
          <a:custGeom>
            <a:avLst/>
            <a:gdLst/>
            <a:ahLst/>
            <a:cxnLst/>
            <a:rect l="l" t="t"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tyle>
          <a:lnRef idx="0">
            <a:scrgbClr r="0" g="0" b="0"/>
          </a:lnRef>
          <a:fillRef idx="0">
            <a:scrgbClr r="0" g="0" b="0"/>
          </a:fillRef>
          <a:effectRef idx="0">
            <a:scrgbClr r="0" g="0" b="0"/>
          </a:effectRef>
          <a:fontRef idx="minor"/>
        </p:style>
      </p:sp>
      <p:sp>
        <p:nvSpPr>
          <p:cNvPr id="28" name="PlaceHolder 29"/>
          <p:cNvSpPr>
            <a:spLocks noGrp="1"/>
          </p:cNvSpPr>
          <p:nvPr>
            <p:ph type="title"/>
          </p:nvPr>
        </p:nvSpPr>
        <p:spPr>
          <a:xfrm>
            <a:off x="2589120" y="2514600"/>
            <a:ext cx="8914320" cy="2261880"/>
          </a:xfrm>
          <a:prstGeom prst="rect">
            <a:avLst/>
          </a:prstGeom>
        </p:spPr>
        <p:txBody>
          <a:bodyPr lIns="0" tIns="0" rIns="0" bIns="0" anchor="ctr"/>
          <a:lstStyle/>
          <a:p>
            <a:r>
              <a:rPr lang="fr-FR" sz="1800" b="0" strike="noStrike" spc="-1">
                <a:latin typeface="Arial"/>
              </a:rPr>
              <a:t>Cliquez pour éditer le format du texte-titre</a:t>
            </a:r>
          </a:p>
        </p:txBody>
      </p:sp>
      <p:sp>
        <p:nvSpPr>
          <p:cNvPr id="29" name="PlaceHolder 30"/>
          <p:cNvSpPr>
            <a:spLocks noGrp="1"/>
          </p:cNvSpPr>
          <p:nvPr>
            <p:ph type="body"/>
          </p:nvPr>
        </p:nvSpPr>
        <p:spPr>
          <a:xfrm>
            <a:off x="609480" y="1604520"/>
            <a:ext cx="10972080" cy="397692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fr-FR" sz="1800" b="0" strike="noStrike" spc="-1">
                <a:latin typeface="Arial"/>
              </a:rPr>
              <a:t>Cliquez pour éditer le format du plan de texte</a:t>
            </a:r>
          </a:p>
          <a:p>
            <a:pPr marL="864000" lvl="1" indent="-324000">
              <a:spcBef>
                <a:spcPts val="1134"/>
              </a:spcBef>
              <a:buClr>
                <a:srgbClr val="000000"/>
              </a:buClr>
              <a:buSzPct val="75000"/>
              <a:buFont typeface="Symbol" charset="2"/>
              <a:buChar char=""/>
            </a:pPr>
            <a:r>
              <a:rPr lang="fr-FR" sz="1800" b="0" strike="noStrike" spc="-1">
                <a:latin typeface="Arial"/>
              </a:rPr>
              <a:t>Second niveau de plan</a:t>
            </a:r>
          </a:p>
          <a:p>
            <a:pPr marL="1296000" lvl="2" indent="-288000">
              <a:spcBef>
                <a:spcPts val="850"/>
              </a:spcBef>
              <a:buClr>
                <a:srgbClr val="000000"/>
              </a:buClr>
              <a:buSzPct val="45000"/>
              <a:buFont typeface="Wingdings" charset="2"/>
              <a:buChar char=""/>
            </a:pPr>
            <a:r>
              <a:rPr lang="fr-FR" sz="1800" b="0" strike="noStrike" spc="-1">
                <a:latin typeface="Arial"/>
              </a:rPr>
              <a:t>Troisième niveau de plan</a:t>
            </a:r>
          </a:p>
          <a:p>
            <a:pPr marL="1728000" lvl="3" indent="-216000">
              <a:spcBef>
                <a:spcPts val="567"/>
              </a:spcBef>
              <a:buClr>
                <a:srgbClr val="000000"/>
              </a:buClr>
              <a:buSzPct val="75000"/>
              <a:buFont typeface="Symbol" charset="2"/>
              <a:buChar char=""/>
            </a:pPr>
            <a:r>
              <a:rPr lang="fr-FR" sz="1800" b="0" strike="noStrike" spc="-1">
                <a:latin typeface="Arial"/>
              </a:rPr>
              <a:t>Quatrième niveau de plan</a:t>
            </a:r>
          </a:p>
          <a:p>
            <a:pPr marL="2160000" lvl="4" indent="-216000">
              <a:spcBef>
                <a:spcPts val="283"/>
              </a:spcBef>
              <a:buClr>
                <a:srgbClr val="000000"/>
              </a:buClr>
              <a:buSzPct val="45000"/>
              <a:buFont typeface="Wingdings" charset="2"/>
              <a:buChar char=""/>
            </a:pPr>
            <a:r>
              <a:rPr lang="fr-FR" sz="1800" b="0" strike="noStrike" spc="-1">
                <a:latin typeface="Arial"/>
              </a:rPr>
              <a:t>Cinquième niveau de plan</a:t>
            </a:r>
          </a:p>
          <a:p>
            <a:pPr marL="2592000" lvl="5" indent="-216000">
              <a:spcBef>
                <a:spcPts val="283"/>
              </a:spcBef>
              <a:buClr>
                <a:srgbClr val="000000"/>
              </a:buClr>
              <a:buSzPct val="45000"/>
              <a:buFont typeface="Wingdings" charset="2"/>
              <a:buChar char=""/>
            </a:pPr>
            <a:r>
              <a:rPr lang="fr-FR" sz="1800" b="0" strike="noStrike" spc="-1">
                <a:latin typeface="Arial"/>
              </a:rPr>
              <a:t>Sixième niveau de plan</a:t>
            </a:r>
          </a:p>
          <a:p>
            <a:pPr marL="3024000" lvl="6" indent="-216000">
              <a:spcBef>
                <a:spcPts val="283"/>
              </a:spcBef>
              <a:buClr>
                <a:srgbClr val="000000"/>
              </a:buClr>
              <a:buSzPct val="45000"/>
              <a:buFont typeface="Wingdings" charset="2"/>
              <a:buChar char=""/>
            </a:pPr>
            <a:r>
              <a:rPr lang="fr-FR" sz="1800" b="0" strike="noStrike" spc="-1">
                <a:latin typeface="Arial"/>
              </a:rPr>
              <a:t>Septième niveau de plan</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0600" y="749300"/>
            <a:ext cx="10909300" cy="5693866"/>
          </a:xfrm>
          <a:prstGeom prst="rect">
            <a:avLst/>
          </a:prstGeom>
        </p:spPr>
        <p:txBody>
          <a:bodyPr wrap="square">
            <a:spAutoFit/>
          </a:bodyPr>
          <a:lstStyle/>
          <a:p>
            <a:pPr algn="ctr"/>
            <a:r>
              <a:rPr lang="fr-FR" sz="2800" b="1" dirty="0"/>
              <a:t>Colloque international Modalité : En </a:t>
            </a:r>
            <a:r>
              <a:rPr lang="fr-FR" sz="2800" b="1" dirty="0" smtClean="0"/>
              <a:t>ligne</a:t>
            </a:r>
          </a:p>
          <a:p>
            <a:pPr algn="ctr"/>
            <a:endParaRPr lang="fr-FR" sz="2800" b="1" dirty="0"/>
          </a:p>
          <a:p>
            <a:pPr algn="ctr"/>
            <a:r>
              <a:rPr lang="fr-FR" sz="2800" b="1" dirty="0"/>
              <a:t>Axe 1 : Production terminologiques, cultures, sciences et </a:t>
            </a:r>
            <a:r>
              <a:rPr lang="fr-FR" sz="2800" b="1" dirty="0" smtClean="0"/>
              <a:t>techniques</a:t>
            </a:r>
          </a:p>
          <a:p>
            <a:pPr algn="ctr">
              <a:lnSpc>
                <a:spcPct val="100000"/>
              </a:lnSpc>
            </a:pPr>
            <a:endParaRPr lang="fr-FR" sz="2400" b="1" spc="-1" dirty="0" smtClean="0">
              <a:cs typeface="Times New Roman" panose="02020603050405020304" pitchFamily="18" charset="0"/>
            </a:endParaRPr>
          </a:p>
          <a:p>
            <a:pPr algn="ctr">
              <a:lnSpc>
                <a:spcPct val="100000"/>
              </a:lnSpc>
            </a:pPr>
            <a:r>
              <a:rPr lang="fr-FR" sz="2000" b="1" spc="-1" dirty="0" smtClean="0">
                <a:cs typeface="Times New Roman" panose="02020603050405020304" pitchFamily="18" charset="0"/>
              </a:rPr>
              <a:t>PRÉSENTATION</a:t>
            </a:r>
            <a:endParaRPr lang="fr-FR" sz="2000" b="1" spc="-1" dirty="0">
              <a:cs typeface="Times New Roman" panose="02020603050405020304" pitchFamily="18" charset="0"/>
            </a:endParaRPr>
          </a:p>
          <a:p>
            <a:pPr algn="ctr">
              <a:lnSpc>
                <a:spcPct val="100000"/>
              </a:lnSpc>
            </a:pPr>
            <a:r>
              <a:rPr lang="fr-FR" sz="2000" b="1" spc="-1" dirty="0">
                <a:solidFill>
                  <a:srgbClr val="00000A"/>
                </a:solidFill>
                <a:ea typeface="Calibri"/>
              </a:rPr>
              <a:t>                                                                                                     </a:t>
            </a:r>
            <a:endParaRPr lang="fr-FR" sz="2000" spc="-1" dirty="0"/>
          </a:p>
          <a:p>
            <a:pPr algn="ctr"/>
            <a:r>
              <a:rPr lang="fr-FR" sz="2000" b="1" spc="-1" dirty="0">
                <a:solidFill>
                  <a:srgbClr val="00000A"/>
                </a:solidFill>
                <a:ea typeface="Calibri"/>
              </a:rPr>
              <a:t> </a:t>
            </a:r>
            <a:r>
              <a:rPr lang="fr-FR" sz="2000" b="1" dirty="0"/>
              <a:t>ÊTUDE TERMINOLOGIQUE DES PLANTES INDUSTRIELLES EN WOLOF</a:t>
            </a:r>
            <a:endParaRPr lang="fr-FR" sz="2000" dirty="0"/>
          </a:p>
          <a:p>
            <a:pPr algn="ctr">
              <a:lnSpc>
                <a:spcPct val="100000"/>
              </a:lnSpc>
            </a:pPr>
            <a:endParaRPr lang="fr-FR" sz="2000" spc="-1" dirty="0"/>
          </a:p>
          <a:p>
            <a:pPr algn="ctr">
              <a:lnSpc>
                <a:spcPct val="100000"/>
              </a:lnSpc>
            </a:pPr>
            <a:r>
              <a:rPr lang="fr-FR" sz="2000" b="1" spc="-1" dirty="0">
                <a:solidFill>
                  <a:srgbClr val="00000A"/>
                </a:solidFill>
                <a:ea typeface="Calibri"/>
              </a:rPr>
              <a:t>Présenté par </a:t>
            </a:r>
          </a:p>
          <a:p>
            <a:pPr algn="ctr">
              <a:lnSpc>
                <a:spcPct val="100000"/>
              </a:lnSpc>
            </a:pPr>
            <a:endParaRPr lang="fr-FR" sz="2000" b="1" spc="-1" dirty="0">
              <a:solidFill>
                <a:srgbClr val="00000A"/>
              </a:solidFill>
              <a:ea typeface="Calibri"/>
            </a:endParaRPr>
          </a:p>
          <a:p>
            <a:pPr algn="ctr">
              <a:lnSpc>
                <a:spcPct val="100000"/>
              </a:lnSpc>
            </a:pPr>
            <a:r>
              <a:rPr lang="fr-FR" sz="2000" b="1" spc="-1" dirty="0">
                <a:solidFill>
                  <a:srgbClr val="00000A"/>
                </a:solidFill>
                <a:ea typeface="Calibri"/>
              </a:rPr>
              <a:t>Oumar SENE, Université Cheikh </a:t>
            </a:r>
            <a:r>
              <a:rPr lang="fr-FR" sz="2000" b="1" spc="-1" dirty="0" err="1">
                <a:solidFill>
                  <a:srgbClr val="00000A"/>
                </a:solidFill>
                <a:ea typeface="Calibri"/>
              </a:rPr>
              <a:t>Anta</a:t>
            </a:r>
            <a:r>
              <a:rPr lang="fr-FR" sz="2000" b="1" spc="-1" dirty="0">
                <a:solidFill>
                  <a:srgbClr val="00000A"/>
                </a:solidFill>
                <a:ea typeface="Calibri"/>
              </a:rPr>
              <a:t> </a:t>
            </a:r>
            <a:r>
              <a:rPr lang="fr-FR" sz="2000" b="1" spc="-1" dirty="0" err="1">
                <a:solidFill>
                  <a:srgbClr val="00000A"/>
                </a:solidFill>
                <a:ea typeface="Calibri"/>
              </a:rPr>
              <a:t>Diop</a:t>
            </a:r>
            <a:r>
              <a:rPr lang="fr-FR" sz="2000" b="1" spc="-1" dirty="0">
                <a:solidFill>
                  <a:srgbClr val="00000A"/>
                </a:solidFill>
                <a:ea typeface="Calibri"/>
              </a:rPr>
              <a:t> de </a:t>
            </a:r>
            <a:r>
              <a:rPr lang="fr-FR" sz="2000" b="1" spc="-1" dirty="0" smtClean="0">
                <a:solidFill>
                  <a:srgbClr val="00000A"/>
                </a:solidFill>
                <a:ea typeface="Calibri"/>
              </a:rPr>
              <a:t>Dakar-Sénégal</a:t>
            </a:r>
          </a:p>
          <a:p>
            <a:pPr algn="ctr">
              <a:lnSpc>
                <a:spcPct val="100000"/>
              </a:lnSpc>
            </a:pPr>
            <a:endParaRPr lang="fr-FR" sz="2000" b="1" spc="-1" dirty="0">
              <a:solidFill>
                <a:srgbClr val="00000A"/>
              </a:solidFill>
            </a:endParaRPr>
          </a:p>
          <a:p>
            <a:pPr algn="ctr">
              <a:lnSpc>
                <a:spcPct val="100000"/>
              </a:lnSpc>
            </a:pPr>
            <a:endParaRPr lang="fr-FR" sz="2000" b="1" spc="-1" dirty="0"/>
          </a:p>
          <a:p>
            <a:pPr algn="ctr"/>
            <a:endParaRPr lang="fr-FR" sz="4800" dirty="0"/>
          </a:p>
        </p:txBody>
      </p:sp>
      <p:pic>
        <p:nvPicPr>
          <p:cNvPr id="3" name="Image 2" descr="C:\Users\lenovo\Desktop\index.jpe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00127" y="5457116"/>
            <a:ext cx="690245" cy="601980"/>
          </a:xfrm>
          <a:prstGeom prst="rect">
            <a:avLst/>
          </a:prstGeom>
          <a:noFill/>
          <a:ln>
            <a:noFill/>
          </a:ln>
        </p:spPr>
      </p:pic>
    </p:spTree>
    <p:extLst>
      <p:ext uri="{BB962C8B-B14F-4D97-AF65-F5344CB8AC3E}">
        <p14:creationId xmlns:p14="http://schemas.microsoft.com/office/powerpoint/2010/main" val="23086683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09272" y="2136339"/>
            <a:ext cx="8034728" cy="646331"/>
          </a:xfrm>
          <a:prstGeom prst="rect">
            <a:avLst/>
          </a:prstGeom>
        </p:spPr>
        <p:txBody>
          <a:bodyPr wrap="square">
            <a:spAutoFit/>
          </a:bodyPr>
          <a:lstStyle/>
          <a:p>
            <a:endParaRPr lang="fr-FR" dirty="0" smtClean="0">
              <a:latin typeface="Times New Roman" panose="02020603050405020304" pitchFamily="18" charset="0"/>
            </a:endParaRPr>
          </a:p>
          <a:p>
            <a:endParaRPr lang="fr-FR" dirty="0" smtClean="0">
              <a:latin typeface="Times New Roman" panose="02020603050405020304" pitchFamily="18" charset="0"/>
            </a:endParaRPr>
          </a:p>
        </p:txBody>
      </p:sp>
      <p:sp>
        <p:nvSpPr>
          <p:cNvPr id="3" name="Rectangle 2"/>
          <p:cNvSpPr/>
          <p:nvPr/>
        </p:nvSpPr>
        <p:spPr>
          <a:xfrm>
            <a:off x="749507" y="335846"/>
            <a:ext cx="10538086" cy="6740307"/>
          </a:xfrm>
          <a:prstGeom prst="rect">
            <a:avLst/>
          </a:prstGeom>
        </p:spPr>
        <p:txBody>
          <a:bodyPr wrap="square">
            <a:spAutoFit/>
          </a:bodyPr>
          <a:lstStyle/>
          <a:p>
            <a:r>
              <a:rPr lang="fr-FR" sz="2400" b="1" spc="-1" dirty="0" smtClean="0">
                <a:solidFill>
                  <a:srgbClr val="262626"/>
                </a:solidFill>
                <a:latin typeface="Times New Roman"/>
              </a:rPr>
              <a:t>           INTRODUCTION</a:t>
            </a:r>
            <a:endParaRPr lang="fr-FR" sz="2400" dirty="0" smtClean="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F"/>
            </a:pPr>
            <a:r>
              <a:rPr lang="fr-FR" sz="2400" dirty="0" smtClean="0">
                <a:latin typeface="Times New Roman" panose="02020603050405020304" pitchFamily="18" charset="0"/>
                <a:cs typeface="Times New Roman" panose="02020603050405020304" pitchFamily="18" charset="0"/>
              </a:rPr>
              <a:t> </a:t>
            </a:r>
            <a:r>
              <a:rPr lang="fr-FR" sz="2400" dirty="0" smtClean="0">
                <a:cs typeface="Times New Roman" panose="02020603050405020304" pitchFamily="18" charset="0"/>
              </a:rPr>
              <a:t>La </a:t>
            </a:r>
            <a:r>
              <a:rPr lang="fr-FR" sz="2400" dirty="0">
                <a:cs typeface="Times New Roman" panose="02020603050405020304" pitchFamily="18" charset="0"/>
              </a:rPr>
              <a:t>terminologie en tant que discipline est définie par des spécialistes comme l’étude scientifique des notions et des termes en usage dans les langues de spécialité</a:t>
            </a:r>
            <a:r>
              <a:rPr lang="fr-FR" sz="2400" dirty="0" smtClean="0">
                <a:cs typeface="Times New Roman" panose="02020603050405020304" pitchFamily="18" charset="0"/>
              </a:rPr>
              <a:t>.</a:t>
            </a:r>
            <a:endParaRPr lang="fr-FR" sz="2400" dirty="0">
              <a:cs typeface="Times New Roman" panose="02020603050405020304" pitchFamily="18" charset="0"/>
            </a:endParaRPr>
          </a:p>
          <a:p>
            <a:pPr marL="342900" indent="-342900" algn="just">
              <a:buFont typeface="Wingdings" panose="05000000000000000000" pitchFamily="2" charset="2"/>
              <a:buChar char="F"/>
            </a:pPr>
            <a:r>
              <a:rPr lang="fr-FR" sz="2400" dirty="0" smtClean="0">
                <a:cs typeface="Times New Roman" panose="02020603050405020304" pitchFamily="18" charset="0"/>
              </a:rPr>
              <a:t>Elle </a:t>
            </a:r>
            <a:r>
              <a:rPr lang="fr-FR" sz="2400" dirty="0">
                <a:cs typeface="Times New Roman" panose="02020603050405020304" pitchFamily="18" charset="0"/>
              </a:rPr>
              <a:t>s'intéresse à l'étude d'un vocabulaire spécifique, relevant du domaine de spécialité et dont les groupes forment une union relativement </a:t>
            </a:r>
            <a:r>
              <a:rPr lang="fr-FR" sz="2400" dirty="0" smtClean="0">
                <a:cs typeface="Times New Roman" panose="02020603050405020304" pitchFamily="18" charset="0"/>
              </a:rPr>
              <a:t>identifiable.</a:t>
            </a:r>
            <a:r>
              <a:rPr lang="fr-FR" sz="2400" dirty="0">
                <a:cs typeface="Times New Roman" panose="02020603050405020304" pitchFamily="18" charset="0"/>
              </a:rPr>
              <a:t> </a:t>
            </a:r>
            <a:r>
              <a:rPr lang="fr-FR" sz="2400" dirty="0" smtClean="0">
                <a:cs typeface="Times New Roman" panose="02020603050405020304" pitchFamily="18" charset="0"/>
              </a:rPr>
              <a:t>En </a:t>
            </a:r>
            <a:r>
              <a:rPr lang="fr-FR" sz="2400" dirty="0">
                <a:cs typeface="Times New Roman" panose="02020603050405020304" pitchFamily="18" charset="0"/>
              </a:rPr>
              <a:t>effet, en terminologie on fait une découverte, cette caractéristique offre le consensus nécessaire aux échanges discursifs, voire au développement ou à l’enrichissement lexical</a:t>
            </a:r>
            <a:r>
              <a:rPr lang="fr-FR" sz="2400" dirty="0" smtClean="0">
                <a:cs typeface="Times New Roman" panose="02020603050405020304" pitchFamily="18" charset="0"/>
              </a:rPr>
              <a:t>.</a:t>
            </a:r>
            <a:endParaRPr lang="fr-FR" sz="2400" dirty="0">
              <a:cs typeface="Times New Roman" panose="02020603050405020304" pitchFamily="18" charset="0"/>
            </a:endParaRPr>
          </a:p>
          <a:p>
            <a:pPr marL="342900" indent="-342900" algn="just">
              <a:buFont typeface="Wingdings" panose="05000000000000000000" pitchFamily="2" charset="2"/>
              <a:buChar char="F"/>
            </a:pPr>
            <a:r>
              <a:rPr lang="fr-FR" sz="2400" dirty="0"/>
              <a:t>Les termes sont élaborés de façon concertée et raisonnée pour répondre aux besoins précis des professionnels et de des spécialistes</a:t>
            </a:r>
            <a:r>
              <a:rPr lang="fr-FR" sz="2400" dirty="0" smtClean="0"/>
              <a:t>,</a:t>
            </a:r>
            <a:endParaRPr lang="fr-FR" sz="2400" dirty="0"/>
          </a:p>
          <a:p>
            <a:pPr marL="342900" indent="-342900" algn="just">
              <a:buFont typeface="Wingdings" panose="05000000000000000000" pitchFamily="2" charset="2"/>
              <a:buChar char="F"/>
            </a:pPr>
            <a:r>
              <a:rPr lang="fr-FR" sz="2400" dirty="0" smtClean="0"/>
              <a:t>Ces termes sont en quelque sorte des outils linguistiques : des mots dont le sens est très précisément défini, destinés à être manipulés par des spécialistes afin de rendre leur communication plus efficaces.</a:t>
            </a:r>
          </a:p>
          <a:p>
            <a:pPr marL="342900" indent="-342900" algn="just">
              <a:buFont typeface="Wingdings" panose="05000000000000000000" pitchFamily="2" charset="2"/>
              <a:buChar char="F"/>
            </a:pPr>
            <a:r>
              <a:rPr lang="fr-FR" sz="2400" dirty="0" smtClean="0"/>
              <a:t> </a:t>
            </a:r>
            <a:r>
              <a:rPr lang="fr-FR" sz="2400" dirty="0"/>
              <a:t>Chaque terme est pris en charge par le linguiste qui met en marche l’activité linguistique </a:t>
            </a:r>
            <a:r>
              <a:rPr lang="fr-FR" sz="2400" dirty="0" smtClean="0"/>
              <a:t>par laquelle il s’approprie le système de la langue à des fins de communication. </a:t>
            </a:r>
          </a:p>
          <a:p>
            <a:pPr marL="342900" indent="-342900">
              <a:buFont typeface="Wingdings" panose="05000000000000000000" pitchFamily="2" charset="2"/>
              <a:buChar char="F"/>
            </a:pPr>
            <a:endParaRPr lang="fr-FR" sz="2400" dirty="0"/>
          </a:p>
        </p:txBody>
      </p:sp>
    </p:spTree>
    <p:extLst>
      <p:ext uri="{BB962C8B-B14F-4D97-AF65-F5344CB8AC3E}">
        <p14:creationId xmlns:p14="http://schemas.microsoft.com/office/powerpoint/2010/main" val="1965854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24656" y="105092"/>
            <a:ext cx="11540344" cy="8494633"/>
          </a:xfrm>
          <a:prstGeom prst="rect">
            <a:avLst/>
          </a:prstGeom>
        </p:spPr>
        <p:txBody>
          <a:bodyPr wrap="square">
            <a:spAutoFit/>
          </a:bodyPr>
          <a:lstStyle/>
          <a:p>
            <a:endParaRPr lang="fr-FR" spc="-1" dirty="0" smtClean="0">
              <a:solidFill>
                <a:srgbClr val="262626"/>
              </a:solidFill>
            </a:endParaRPr>
          </a:p>
          <a:p>
            <a:pPr marL="342900" indent="-342900" algn="just">
              <a:buFont typeface="Wingdings" panose="05000000000000000000" pitchFamily="2" charset="2"/>
              <a:buChar char="F"/>
            </a:pPr>
            <a:r>
              <a:rPr lang="fr-FR" sz="2400" dirty="0" smtClean="0"/>
              <a:t>Le </a:t>
            </a:r>
            <a:r>
              <a:rPr lang="fr-FR" sz="2400" dirty="0"/>
              <a:t>choix des plantes industrielles comme domaine de connaissance à investiguer, s’explique par l’importance économique qui se consacre à ce type de </a:t>
            </a:r>
            <a:r>
              <a:rPr lang="fr-FR" sz="2400" dirty="0" smtClean="0"/>
              <a:t>plante. En </a:t>
            </a:r>
            <a:r>
              <a:rPr lang="fr-FR" sz="2400" dirty="0"/>
              <a:t>effet, d</a:t>
            </a:r>
            <a:r>
              <a:rPr lang="fr-FR" sz="2400" dirty="0" smtClean="0"/>
              <a:t>e </a:t>
            </a:r>
            <a:r>
              <a:rPr lang="fr-FR" sz="2400" dirty="0"/>
              <a:t>nombreux végétaux sont cultivés à des fins industrielles. </a:t>
            </a:r>
            <a:endParaRPr lang="fr-FR" sz="2400" dirty="0" smtClean="0"/>
          </a:p>
          <a:p>
            <a:pPr marL="342900" indent="-342900" algn="just">
              <a:buFont typeface="Wingdings" panose="05000000000000000000" pitchFamily="2" charset="2"/>
              <a:buChar char="F"/>
            </a:pPr>
            <a:r>
              <a:rPr lang="fr-FR" sz="2400" dirty="0" smtClean="0"/>
              <a:t>De </a:t>
            </a:r>
            <a:r>
              <a:rPr lang="fr-FR" sz="2400" dirty="0"/>
              <a:t>plus, les enjeux climatiques et plus généralement environnementaux conjugués à la finitude des ressources minérales et pétrolières, incitent des chercheurs à explorer de nouveaux matériaux issus du végétal. </a:t>
            </a:r>
            <a:r>
              <a:rPr lang="fr-FR" sz="2400" dirty="0" smtClean="0"/>
              <a:t> </a:t>
            </a:r>
            <a:endParaRPr lang="fr-FR" sz="2400" dirty="0" smtClean="0">
              <a:cs typeface="Times New Roman" panose="02020603050405020304" pitchFamily="18" charset="0"/>
            </a:endParaRPr>
          </a:p>
          <a:p>
            <a:pPr marL="342900" indent="-342900" algn="just">
              <a:buFont typeface="Wingdings" panose="05000000000000000000" pitchFamily="2" charset="2"/>
              <a:buChar char="F"/>
            </a:pPr>
            <a:r>
              <a:rPr lang="fr-FR" sz="2400" dirty="0" smtClean="0"/>
              <a:t>Il </a:t>
            </a:r>
            <a:r>
              <a:rPr lang="fr-FR" sz="2400" dirty="0"/>
              <a:t>est important de noter que la terminologie est en constante évolution. </a:t>
            </a:r>
            <a:endParaRPr lang="fr-FR" sz="2400" dirty="0">
              <a:cs typeface="Times New Roman" panose="02020603050405020304" pitchFamily="18" charset="0"/>
            </a:endParaRPr>
          </a:p>
          <a:p>
            <a:pPr marL="285750" indent="-285750" algn="just">
              <a:buFont typeface="Wingdings" panose="05000000000000000000" pitchFamily="2" charset="2"/>
              <a:buChar char="F"/>
            </a:pPr>
            <a:r>
              <a:rPr lang="fr-FR" sz="2400" dirty="0">
                <a:cs typeface="Times New Roman" panose="02020603050405020304" pitchFamily="18" charset="0"/>
              </a:rPr>
              <a:t>Notre démarche est suggérée par un déficit de communication sur  le domaine </a:t>
            </a:r>
            <a:r>
              <a:rPr lang="fr-FR" sz="2400" dirty="0"/>
              <a:t>le domaine plantes industrielles en langue wolof. </a:t>
            </a:r>
            <a:r>
              <a:rPr lang="fr-FR" sz="2400" dirty="0">
                <a:cs typeface="Times New Roman" panose="02020603050405020304" pitchFamily="18" charset="0"/>
              </a:rPr>
              <a:t>. Enfin, l'utilisation de la langue Wolof se justifie par notre intérêt vif de promouvoir les langues nationales.  </a:t>
            </a:r>
            <a:endParaRPr lang="fr-FR" sz="2400" dirty="0"/>
          </a:p>
          <a:p>
            <a:pPr marL="342900" indent="-342900" algn="just">
              <a:buFont typeface="Wingdings" panose="05000000000000000000" pitchFamily="2" charset="2"/>
              <a:buChar char="F"/>
            </a:pPr>
            <a:r>
              <a:rPr lang="fr-FR" sz="2400" dirty="0"/>
              <a:t>Enfin, nous avons choisi de camper l'analyse de notre recherche sur «l’étude terminologiques des plantes industrielles en wolof» parce que les nouvelles exigences en matière d’information et de documentation ont transformé la science des termes en facteur de communication</a:t>
            </a:r>
            <a:r>
              <a:rPr lang="fr-FR" sz="2400" dirty="0" smtClean="0"/>
              <a:t>.</a:t>
            </a:r>
            <a:endParaRPr lang="fr-FR" sz="2400" dirty="0"/>
          </a:p>
          <a:p>
            <a:pPr marL="342900" indent="-342900" algn="just">
              <a:buFont typeface="Wingdings" panose="05000000000000000000" pitchFamily="2" charset="2"/>
              <a:buChar char="F"/>
            </a:pPr>
            <a:r>
              <a:rPr lang="fr-FR" sz="2400" dirty="0"/>
              <a:t>A côté de son importance pour la consommation humaine, les plantes industrielles nécessitent un traitement industriel avant leur utilisation finale.</a:t>
            </a:r>
          </a:p>
          <a:p>
            <a:pPr marL="342900" indent="-342900" algn="just">
              <a:buFont typeface="Wingdings" panose="05000000000000000000" pitchFamily="2" charset="2"/>
              <a:buChar char="F"/>
            </a:pPr>
            <a:endParaRPr lang="fr-FR" sz="2400" dirty="0" smtClean="0"/>
          </a:p>
          <a:p>
            <a:pPr marL="342900" indent="-342900" algn="just">
              <a:buFont typeface="Wingdings" panose="05000000000000000000" pitchFamily="2" charset="2"/>
              <a:buChar char="F"/>
            </a:pPr>
            <a:endParaRPr lang="fr-FR" sz="2400" dirty="0"/>
          </a:p>
          <a:p>
            <a:pPr marL="285750" indent="-285750" algn="just">
              <a:buFont typeface="Wingdings" panose="05000000000000000000" pitchFamily="2" charset="2"/>
              <a:buChar char="F"/>
            </a:pPr>
            <a:endParaRPr lang="fr-FR" sz="2400" dirty="0">
              <a:cs typeface="Times New Roman" panose="02020603050405020304" pitchFamily="18" charset="0"/>
            </a:endParaRPr>
          </a:p>
          <a:p>
            <a:pPr marL="342900" indent="-342900">
              <a:buFont typeface="Wingdings" panose="05000000000000000000" pitchFamily="2" charset="2"/>
              <a:buChar char="F"/>
            </a:pPr>
            <a:endParaRPr lang="fr-FR" sz="2400" dirty="0"/>
          </a:p>
          <a:p>
            <a:r>
              <a:rPr lang="fr-FR" sz="2400" spc="-1" dirty="0" smtClean="0">
                <a:solidFill>
                  <a:srgbClr val="262626"/>
                </a:solidFill>
              </a:rPr>
              <a:t> </a:t>
            </a:r>
            <a:r>
              <a:rPr lang="fr-FR" sz="2400" dirty="0"/>
              <a:t/>
            </a:r>
            <a:br>
              <a:rPr lang="fr-FR" sz="2400" dirty="0"/>
            </a:br>
            <a:endParaRPr lang="fr-FR" sz="2400" dirty="0"/>
          </a:p>
        </p:txBody>
      </p:sp>
    </p:spTree>
    <p:extLst>
      <p:ext uri="{BB962C8B-B14F-4D97-AF65-F5344CB8AC3E}">
        <p14:creationId xmlns:p14="http://schemas.microsoft.com/office/powerpoint/2010/main" val="37889848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CustomShape 1"/>
          <p:cNvSpPr/>
          <p:nvPr/>
        </p:nvSpPr>
        <p:spPr>
          <a:xfrm>
            <a:off x="1160060" y="0"/>
            <a:ext cx="10849970" cy="68580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rmAutofit fontScale="85000" lnSpcReduction="20000"/>
          </a:bodyPr>
          <a:lstStyle/>
          <a:p>
            <a:pPr>
              <a:lnSpc>
                <a:spcPct val="100000"/>
              </a:lnSpc>
            </a:pPr>
            <a:r>
              <a:rPr lang="fr-FR" sz="3800" b="1" spc="-1" dirty="0" smtClean="0">
                <a:solidFill>
                  <a:srgbClr val="262626"/>
                </a:solidFill>
                <a:latin typeface="Times New Roman"/>
              </a:rPr>
              <a:t>►</a:t>
            </a:r>
            <a:r>
              <a:rPr lang="fr-FR" sz="3800" b="1" strike="noStrike" spc="-1" dirty="0" smtClean="0">
                <a:solidFill>
                  <a:srgbClr val="262626"/>
                </a:solidFill>
                <a:ea typeface="DejaVu Sans"/>
              </a:rPr>
              <a:t>Méthodologie de la collecte des données</a:t>
            </a:r>
            <a:r>
              <a:rPr sz="3800" dirty="0" smtClean="0"/>
              <a:t/>
            </a:r>
            <a:br>
              <a:rPr sz="3800" dirty="0" smtClean="0"/>
            </a:br>
            <a:r>
              <a:rPr lang="fr-FR" sz="3800" dirty="0" smtClean="0"/>
              <a:t>	</a:t>
            </a:r>
            <a:r>
              <a:rPr lang="fr-FR" sz="3800" b="1" i="1" spc="-1" dirty="0" smtClean="0">
                <a:solidFill>
                  <a:srgbClr val="262626"/>
                </a:solidFill>
                <a:sym typeface="Wingdings" panose="05000000000000000000" pitchFamily="2" charset="2"/>
              </a:rPr>
              <a:t> </a:t>
            </a:r>
            <a:r>
              <a:rPr lang="fr-FR" sz="3800" b="0" strike="noStrike" spc="-1" dirty="0" smtClean="0">
                <a:solidFill>
                  <a:srgbClr val="262626"/>
                </a:solidFill>
                <a:ea typeface="DejaVu Sans"/>
              </a:rPr>
              <a:t>Deux méthodes de collecte des données sont concernées : </a:t>
            </a:r>
          </a:p>
          <a:p>
            <a:pPr>
              <a:lnSpc>
                <a:spcPct val="100000"/>
              </a:lnSpc>
            </a:pPr>
            <a:r>
              <a:rPr lang="fr-FR" sz="3800" b="0" strike="noStrike" spc="-1" dirty="0" smtClean="0">
                <a:solidFill>
                  <a:srgbClr val="262626"/>
                </a:solidFill>
                <a:ea typeface="DejaVu Sans"/>
              </a:rPr>
              <a:t>		</a:t>
            </a:r>
            <a:r>
              <a:rPr lang="fr-FR" sz="3800" b="1" strike="noStrike" spc="-1" dirty="0" smtClean="0">
                <a:solidFill>
                  <a:srgbClr val="262626"/>
                </a:solidFill>
                <a:ea typeface="DejaVu Sans"/>
              </a:rPr>
              <a:t>→</a:t>
            </a:r>
            <a:r>
              <a:rPr lang="fr-FR" sz="3800" b="0" strike="noStrike" spc="-1" dirty="0" smtClean="0">
                <a:solidFill>
                  <a:srgbClr val="262626"/>
                </a:solidFill>
                <a:ea typeface="DejaVu Sans"/>
              </a:rPr>
              <a:t> La documentation </a:t>
            </a:r>
          </a:p>
          <a:p>
            <a:pPr>
              <a:lnSpc>
                <a:spcPct val="100000"/>
              </a:lnSpc>
            </a:pPr>
            <a:r>
              <a:rPr lang="fr-FR" sz="3800" spc="-1" dirty="0" smtClean="0">
                <a:solidFill>
                  <a:srgbClr val="262626"/>
                </a:solidFill>
                <a:ea typeface="DejaVu Sans"/>
              </a:rPr>
              <a:t>		</a:t>
            </a:r>
            <a:r>
              <a:rPr lang="fr-FR" sz="3800" b="1" spc="-1" dirty="0" smtClean="0">
                <a:solidFill>
                  <a:srgbClr val="262626"/>
                </a:solidFill>
                <a:ea typeface="DejaVu Sans"/>
              </a:rPr>
              <a:t>→</a:t>
            </a:r>
            <a:r>
              <a:rPr lang="fr-FR" sz="3800" spc="-1" dirty="0" smtClean="0">
                <a:solidFill>
                  <a:srgbClr val="262626"/>
                </a:solidFill>
                <a:ea typeface="DejaVu Sans"/>
              </a:rPr>
              <a:t> </a:t>
            </a:r>
            <a:r>
              <a:rPr lang="fr-FR" sz="3800" b="0" strike="noStrike" spc="-1" dirty="0" smtClean="0">
                <a:solidFill>
                  <a:srgbClr val="262626"/>
                </a:solidFill>
                <a:ea typeface="DejaVu Sans"/>
              </a:rPr>
              <a:t>L'analyse du corpus</a:t>
            </a:r>
            <a:r>
              <a:rPr sz="3800" dirty="0" smtClean="0"/>
              <a:t/>
            </a:r>
            <a:br>
              <a:rPr sz="3800" dirty="0" smtClean="0"/>
            </a:br>
            <a:r>
              <a:rPr lang="fr-FR" sz="3800" dirty="0" smtClean="0"/>
              <a:t> 	</a:t>
            </a:r>
            <a:r>
              <a:rPr lang="fr-FR" sz="3800" b="1" spc="-1" dirty="0" smtClean="0">
                <a:solidFill>
                  <a:srgbClr val="262626"/>
                </a:solidFill>
              </a:rPr>
              <a:t>◊ </a:t>
            </a:r>
            <a:r>
              <a:rPr lang="fr-FR" sz="3800" b="1" strike="noStrike" spc="-1" dirty="0" smtClean="0">
                <a:solidFill>
                  <a:srgbClr val="262626"/>
                </a:solidFill>
                <a:ea typeface="DejaVu Sans"/>
              </a:rPr>
              <a:t>La documentation</a:t>
            </a:r>
            <a:r>
              <a:rPr sz="3800" dirty="0" smtClean="0"/>
              <a:t/>
            </a:r>
            <a:br>
              <a:rPr sz="3800" dirty="0" smtClean="0"/>
            </a:br>
            <a:r>
              <a:rPr lang="fr-FR" sz="3800" b="1" i="1" spc="-1" dirty="0" smtClean="0">
                <a:solidFill>
                  <a:srgbClr val="262626"/>
                </a:solidFill>
                <a:sym typeface="Wingdings" panose="05000000000000000000" pitchFamily="2" charset="2"/>
              </a:rPr>
              <a:t></a:t>
            </a:r>
            <a:r>
              <a:rPr lang="fr-FR" sz="3800" b="0" strike="noStrike" spc="-1" dirty="0" smtClean="0">
                <a:solidFill>
                  <a:srgbClr val="262626"/>
                </a:solidFill>
                <a:ea typeface="DejaVu Sans"/>
              </a:rPr>
              <a:t> Bibliothèque Centrale de l'Université Cheikh Anta </a:t>
            </a:r>
            <a:r>
              <a:rPr lang="fr-FR" sz="3800" b="0" strike="noStrike" spc="-1" dirty="0" err="1" smtClean="0">
                <a:solidFill>
                  <a:srgbClr val="262626"/>
                </a:solidFill>
                <a:ea typeface="DejaVu Sans"/>
              </a:rPr>
              <a:t>Diop</a:t>
            </a:r>
            <a:r>
              <a:rPr lang="fr-FR" sz="3800" b="0" strike="noStrike" spc="-1" dirty="0" smtClean="0">
                <a:solidFill>
                  <a:srgbClr val="262626"/>
                </a:solidFill>
                <a:ea typeface="DejaVu Sans"/>
              </a:rPr>
              <a:t>,</a:t>
            </a:r>
            <a:r>
              <a:rPr lang="fr-FR" sz="3800" b="1" i="1" spc="-1" dirty="0" smtClean="0">
                <a:solidFill>
                  <a:srgbClr val="262626"/>
                </a:solidFill>
                <a:sym typeface="Wingdings" panose="05000000000000000000" pitchFamily="2" charset="2"/>
              </a:rPr>
              <a:t> </a:t>
            </a:r>
            <a:r>
              <a:rPr lang="fr-FR" sz="3800" b="0" strike="noStrike" spc="-1" dirty="0" smtClean="0">
                <a:solidFill>
                  <a:srgbClr val="262626"/>
                </a:solidFill>
                <a:ea typeface="DejaVu Sans"/>
              </a:rPr>
              <a:t>Bibliothèque Centrale de l’Université Gaston Berger de Saint-Louis, CLAD,</a:t>
            </a:r>
            <a:r>
              <a:rPr lang="fr-FR" sz="3800" b="1" i="1" spc="-1" dirty="0" smtClean="0">
                <a:solidFill>
                  <a:srgbClr val="262626"/>
                </a:solidFill>
                <a:sym typeface="Wingdings" panose="05000000000000000000" pitchFamily="2" charset="2"/>
              </a:rPr>
              <a:t> </a:t>
            </a:r>
            <a:r>
              <a:rPr lang="fr-FR" sz="3800" b="0" strike="noStrike" spc="-1" dirty="0" smtClean="0">
                <a:solidFill>
                  <a:srgbClr val="262626"/>
                </a:solidFill>
                <a:ea typeface="DejaVu Sans"/>
              </a:rPr>
              <a:t>IFAN, AUF, </a:t>
            </a:r>
            <a:r>
              <a:rPr lang="fr-FR" sz="3800" spc="-1" dirty="0" smtClean="0">
                <a:solidFill>
                  <a:srgbClr val="262626"/>
                </a:solidFill>
              </a:rPr>
              <a:t>Sites  internet en rapport avec notre étude.</a:t>
            </a:r>
          </a:p>
          <a:p>
            <a:pPr>
              <a:lnSpc>
                <a:spcPct val="100000"/>
              </a:lnSpc>
            </a:pPr>
            <a:r>
              <a:rPr lang="fr-FR" sz="3200" b="1" spc="-1" dirty="0" smtClean="0">
                <a:solidFill>
                  <a:srgbClr val="262626"/>
                </a:solidFill>
                <a:latin typeface="Times New Roman"/>
              </a:rPr>
              <a:t>            ◊ </a:t>
            </a:r>
            <a:r>
              <a:rPr lang="fr-FR" sz="3200" b="1" spc="-1" dirty="0">
                <a:solidFill>
                  <a:srgbClr val="262626"/>
                </a:solidFill>
              </a:rPr>
              <a:t>Le corpus</a:t>
            </a:r>
            <a:r>
              <a:rPr lang="fr-FR" sz="3200" dirty="0"/>
              <a:t/>
            </a:r>
            <a:br>
              <a:rPr lang="fr-FR" sz="3200" dirty="0"/>
            </a:br>
            <a:r>
              <a:rPr lang="fr-FR" sz="3600" b="1" i="1" spc="-1" dirty="0">
                <a:solidFill>
                  <a:srgbClr val="262626"/>
                </a:solidFill>
                <a:sym typeface="Wingdings" panose="05000000000000000000" pitchFamily="2" charset="2"/>
              </a:rPr>
              <a:t> </a:t>
            </a:r>
            <a:r>
              <a:rPr lang="fr-FR" sz="3200" spc="-1" dirty="0">
                <a:solidFill>
                  <a:srgbClr val="262626"/>
                </a:solidFill>
              </a:rPr>
              <a:t>Le corpus sert de base de travail,</a:t>
            </a:r>
            <a:r>
              <a:rPr lang="fr-FR" sz="3200" dirty="0"/>
              <a:t/>
            </a:r>
            <a:br>
              <a:rPr lang="fr-FR" sz="3200" dirty="0"/>
            </a:br>
            <a:r>
              <a:rPr lang="fr-FR" sz="3600" b="1" i="1" spc="-1" dirty="0">
                <a:solidFill>
                  <a:srgbClr val="262626"/>
                </a:solidFill>
                <a:sym typeface="Wingdings" panose="05000000000000000000" pitchFamily="2" charset="2"/>
              </a:rPr>
              <a:t> </a:t>
            </a:r>
            <a:r>
              <a:rPr lang="fr-FR" sz="3200" spc="-1" dirty="0">
                <a:solidFill>
                  <a:srgbClr val="262626"/>
                </a:solidFill>
              </a:rPr>
              <a:t>Les autres étapes de la recherche en dépendent</a:t>
            </a:r>
            <a:r>
              <a:rPr lang="fr-FR" sz="3200" spc="-1" dirty="0" smtClean="0">
                <a:solidFill>
                  <a:srgbClr val="262626"/>
                </a:solidFill>
              </a:rPr>
              <a:t>.</a:t>
            </a:r>
          </a:p>
          <a:p>
            <a:r>
              <a:rPr lang="fr-FR" sz="3200" b="1" spc="-1" dirty="0">
                <a:solidFill>
                  <a:srgbClr val="262626"/>
                </a:solidFill>
                <a:latin typeface="Times New Roman"/>
              </a:rPr>
              <a:t>►</a:t>
            </a:r>
            <a:r>
              <a:rPr lang="fr-FR" sz="3200" b="1" spc="-1" dirty="0">
                <a:solidFill>
                  <a:srgbClr val="262626"/>
                </a:solidFill>
              </a:rPr>
              <a:t>Zones d’enquête</a:t>
            </a:r>
          </a:p>
          <a:p>
            <a:r>
              <a:rPr lang="fr-FR" sz="3200" dirty="0"/>
              <a:t/>
            </a:r>
            <a:br>
              <a:rPr lang="fr-FR" sz="3200" dirty="0"/>
            </a:br>
            <a:r>
              <a:rPr lang="fr-FR" sz="3200" dirty="0"/>
              <a:t> </a:t>
            </a:r>
            <a:r>
              <a:rPr lang="fr-FR" sz="3200" b="1" i="1" spc="-1" dirty="0">
                <a:solidFill>
                  <a:srgbClr val="262626"/>
                </a:solidFill>
                <a:sym typeface="Wingdings" panose="05000000000000000000" pitchFamily="2" charset="2"/>
              </a:rPr>
              <a:t></a:t>
            </a:r>
            <a:r>
              <a:rPr lang="fr-FR" sz="3200" spc="-1" dirty="0">
                <a:solidFill>
                  <a:srgbClr val="262626"/>
                </a:solidFill>
              </a:rPr>
              <a:t> Le choix des zones d’enquête a été guidé par deux facteurs : le facteur linguistique et le facteur socio professionnel.</a:t>
            </a:r>
            <a:r>
              <a:rPr lang="fr-FR" sz="2900" dirty="0" smtClean="0"/>
              <a:t/>
            </a:r>
            <a:br>
              <a:rPr lang="fr-FR" sz="2900" dirty="0" smtClean="0"/>
            </a:br>
            <a:endParaRPr lang="fr-FR" sz="2900" b="0" strike="noStrike" spc="-1" dirty="0">
              <a:latin typeface="Arial"/>
            </a:endParaRPr>
          </a:p>
        </p:txBody>
      </p:sp>
    </p:spTree>
  </p:cSld>
  <p:clrMapOvr>
    <a:masterClrMapping/>
  </p:clrMapOvr>
  <p:transition spd="slow" advTm="0">
    <p:wipe/>
  </p:transition>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CustomShape 1"/>
          <p:cNvSpPr/>
          <p:nvPr/>
        </p:nvSpPr>
        <p:spPr>
          <a:xfrm>
            <a:off x="1351128" y="109182"/>
            <a:ext cx="11086532" cy="7704162"/>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lstStyle/>
          <a:p>
            <a:pPr>
              <a:lnSpc>
                <a:spcPct val="100000"/>
              </a:lnSpc>
            </a:pPr>
            <a:r>
              <a:rPr lang="fr-FR" dirty="0" smtClean="0"/>
              <a:t>	</a:t>
            </a:r>
            <a:endParaRPr lang="fr-FR" sz="2400" b="0" strike="noStrike" spc="-1" dirty="0">
              <a:latin typeface="Arial"/>
            </a:endParaRPr>
          </a:p>
        </p:txBody>
      </p:sp>
      <p:sp>
        <p:nvSpPr>
          <p:cNvPr id="2" name="Rectangle 1"/>
          <p:cNvSpPr/>
          <p:nvPr/>
        </p:nvSpPr>
        <p:spPr>
          <a:xfrm>
            <a:off x="655093" y="335845"/>
            <a:ext cx="10904561" cy="6494085"/>
          </a:xfrm>
          <a:prstGeom prst="rect">
            <a:avLst/>
          </a:prstGeom>
        </p:spPr>
        <p:txBody>
          <a:bodyPr wrap="square">
            <a:spAutoFit/>
          </a:bodyPr>
          <a:lstStyle/>
          <a:p>
            <a:pPr>
              <a:lnSpc>
                <a:spcPct val="100000"/>
              </a:lnSpc>
            </a:pPr>
            <a:r>
              <a:rPr lang="fr-FR" sz="2400" b="1" spc="-1" dirty="0" smtClean="0">
                <a:solidFill>
                  <a:srgbClr val="262626"/>
                </a:solidFill>
                <a:latin typeface="Times New Roman"/>
              </a:rPr>
              <a:t> 	</a:t>
            </a:r>
            <a:r>
              <a:rPr lang="fr-FR" sz="2400" dirty="0"/>
              <a:t/>
            </a:r>
            <a:br>
              <a:rPr lang="fr-FR" sz="2400" dirty="0"/>
            </a:br>
            <a:r>
              <a:rPr lang="fr-FR" sz="2400" b="1" spc="-1" dirty="0">
                <a:solidFill>
                  <a:srgbClr val="262626"/>
                </a:solidFill>
              </a:rPr>
              <a:t>►Constitution du corpus des termes</a:t>
            </a:r>
            <a:r>
              <a:rPr lang="fr-FR" sz="2400" dirty="0"/>
              <a:t/>
            </a:r>
            <a:br>
              <a:rPr lang="fr-FR" sz="2400" dirty="0"/>
            </a:br>
            <a:r>
              <a:rPr lang="fr-FR" sz="2800" b="1" i="1" spc="-1" dirty="0">
                <a:solidFill>
                  <a:srgbClr val="262626"/>
                </a:solidFill>
                <a:sym typeface="Wingdings" panose="05000000000000000000" pitchFamily="2" charset="2"/>
              </a:rPr>
              <a:t> </a:t>
            </a:r>
            <a:r>
              <a:rPr lang="fr-FR" sz="2400" spc="-1" dirty="0" smtClean="0">
                <a:solidFill>
                  <a:srgbClr val="262626"/>
                </a:solidFill>
                <a:sym typeface="Wingdings" panose="05000000000000000000" pitchFamily="2" charset="2"/>
              </a:rPr>
              <a:t>Trente </a:t>
            </a:r>
            <a:r>
              <a:rPr lang="fr-FR" sz="2400" spc="-1" dirty="0" smtClean="0">
                <a:solidFill>
                  <a:srgbClr val="262626"/>
                </a:solidFill>
              </a:rPr>
              <a:t>(30) </a:t>
            </a:r>
            <a:r>
              <a:rPr lang="fr-FR" sz="2400" spc="-1" dirty="0">
                <a:solidFill>
                  <a:srgbClr val="262626"/>
                </a:solidFill>
              </a:rPr>
              <a:t>termes ont été </a:t>
            </a:r>
            <a:r>
              <a:rPr lang="fr-FR" sz="2400" spc="-1" dirty="0" smtClean="0">
                <a:solidFill>
                  <a:srgbClr val="262626"/>
                </a:solidFill>
              </a:rPr>
              <a:t>sélectionnés. Ce </a:t>
            </a:r>
            <a:r>
              <a:rPr lang="fr-FR" sz="2400" spc="-1" dirty="0">
                <a:solidFill>
                  <a:srgbClr val="262626"/>
                </a:solidFill>
              </a:rPr>
              <a:t>choix repose sur </a:t>
            </a:r>
            <a:r>
              <a:rPr lang="fr-FR" sz="2400" spc="-1" dirty="0" smtClean="0">
                <a:solidFill>
                  <a:srgbClr val="262626"/>
                </a:solidFill>
              </a:rPr>
              <a:t>deux </a:t>
            </a:r>
            <a:r>
              <a:rPr lang="fr-FR" sz="2400" spc="-1" dirty="0">
                <a:solidFill>
                  <a:srgbClr val="262626"/>
                </a:solidFill>
              </a:rPr>
              <a:t>critères  </a:t>
            </a:r>
            <a:r>
              <a:rPr lang="fr-FR" sz="2400" spc="-1" dirty="0" smtClean="0">
                <a:solidFill>
                  <a:srgbClr val="262626"/>
                </a:solidFill>
              </a:rPr>
              <a:t>:</a:t>
            </a:r>
            <a:r>
              <a:rPr lang="fr-FR" sz="2400" b="1" dirty="0" smtClean="0"/>
              <a:t> </a:t>
            </a:r>
            <a:r>
              <a:rPr lang="fr-FR" sz="2400" spc="-1" dirty="0">
                <a:solidFill>
                  <a:srgbClr val="262626"/>
                </a:solidFill>
              </a:rPr>
              <a:t>Privilégier les formes en cours d’utilisation par les locuteurs wolof </a:t>
            </a:r>
            <a:r>
              <a:rPr lang="fr-FR" sz="2400" spc="-1" dirty="0" smtClean="0">
                <a:solidFill>
                  <a:srgbClr val="262626"/>
                </a:solidFill>
              </a:rPr>
              <a:t>;</a:t>
            </a:r>
            <a:r>
              <a:rPr lang="fr-FR" sz="2400" dirty="0"/>
              <a:t> </a:t>
            </a:r>
            <a:r>
              <a:rPr lang="fr-FR" sz="2400" spc="-1" dirty="0">
                <a:solidFill>
                  <a:srgbClr val="262626"/>
                </a:solidFill>
              </a:rPr>
              <a:t>é</a:t>
            </a:r>
            <a:r>
              <a:rPr lang="fr-FR" sz="2400" spc="-1" dirty="0" smtClean="0">
                <a:solidFill>
                  <a:srgbClr val="262626"/>
                </a:solidFill>
              </a:rPr>
              <a:t>viter </a:t>
            </a:r>
            <a:r>
              <a:rPr lang="fr-FR" sz="2400" spc="-1" dirty="0">
                <a:solidFill>
                  <a:srgbClr val="262626"/>
                </a:solidFill>
              </a:rPr>
              <a:t>au maximum les termes qui font recours aux emprunts. </a:t>
            </a:r>
            <a:r>
              <a:rPr lang="fr-FR" sz="2400" dirty="0"/>
              <a:t/>
            </a:r>
            <a:br>
              <a:rPr lang="fr-FR" sz="2400" dirty="0"/>
            </a:br>
            <a:r>
              <a:rPr lang="fr-FR" sz="2400" b="1" spc="-1" dirty="0">
                <a:solidFill>
                  <a:srgbClr val="262626"/>
                </a:solidFill>
              </a:rPr>
              <a:t>►Constitution du corpus de textes</a:t>
            </a:r>
            <a:r>
              <a:rPr lang="fr-FR" sz="2400" dirty="0"/>
              <a:t/>
            </a:r>
            <a:br>
              <a:rPr lang="fr-FR" sz="2400" dirty="0"/>
            </a:br>
            <a:r>
              <a:rPr lang="fr-FR" sz="2800" b="1" i="1" spc="-1" dirty="0">
                <a:solidFill>
                  <a:srgbClr val="262626"/>
                </a:solidFill>
                <a:sym typeface="Wingdings" panose="05000000000000000000" pitchFamily="2" charset="2"/>
              </a:rPr>
              <a:t></a:t>
            </a:r>
            <a:r>
              <a:rPr lang="fr-FR" sz="2400" spc="-1" dirty="0">
                <a:solidFill>
                  <a:srgbClr val="262626"/>
                </a:solidFill>
              </a:rPr>
              <a:t> Le corpus de texte nous permet de traiter d’autres questions d’ordre </a:t>
            </a:r>
            <a:r>
              <a:rPr lang="fr-FR" sz="2400" spc="-1" dirty="0" smtClean="0">
                <a:solidFill>
                  <a:srgbClr val="262626"/>
                </a:solidFill>
              </a:rPr>
              <a:t>linguistique.</a:t>
            </a:r>
            <a:r>
              <a:rPr lang="fr-FR" sz="2400" dirty="0"/>
              <a:t> </a:t>
            </a:r>
            <a:r>
              <a:rPr lang="fr-FR" sz="2400" spc="-1" dirty="0" smtClean="0">
                <a:solidFill>
                  <a:srgbClr val="262626"/>
                </a:solidFill>
              </a:rPr>
              <a:t>Il </a:t>
            </a:r>
            <a:r>
              <a:rPr lang="fr-FR" sz="2400" spc="-1" dirty="0">
                <a:solidFill>
                  <a:srgbClr val="262626"/>
                </a:solidFill>
              </a:rPr>
              <a:t>contient les termes du corpus </a:t>
            </a:r>
            <a:r>
              <a:rPr lang="fr-FR" sz="2400" spc="-1" dirty="0" smtClean="0">
                <a:solidFill>
                  <a:srgbClr val="262626"/>
                </a:solidFill>
              </a:rPr>
              <a:t>utile.</a:t>
            </a:r>
            <a:r>
              <a:rPr lang="fr-FR" sz="2400" dirty="0"/>
              <a:t> </a:t>
            </a:r>
            <a:r>
              <a:rPr lang="fr-FR" sz="2400" spc="-1" dirty="0" smtClean="0">
                <a:solidFill>
                  <a:srgbClr val="262626"/>
                </a:solidFill>
              </a:rPr>
              <a:t>Il </a:t>
            </a:r>
            <a:r>
              <a:rPr lang="fr-FR" sz="2400" spc="-1" dirty="0">
                <a:solidFill>
                  <a:srgbClr val="262626"/>
                </a:solidFill>
              </a:rPr>
              <a:t>permet de les appréhender </a:t>
            </a:r>
            <a:r>
              <a:rPr lang="fr-FR" sz="2400" spc="-1" dirty="0" smtClean="0">
                <a:solidFill>
                  <a:srgbClr val="262626"/>
                </a:solidFill>
              </a:rPr>
              <a:t>sur les plantes industrielles.</a:t>
            </a:r>
            <a:r>
              <a:rPr lang="fr-FR" sz="2400" dirty="0"/>
              <a:t/>
            </a:r>
            <a:br>
              <a:rPr lang="fr-FR" sz="2400" dirty="0"/>
            </a:br>
            <a:r>
              <a:rPr lang="fr-FR" sz="2400" dirty="0"/>
              <a:t> </a:t>
            </a:r>
            <a:r>
              <a:rPr lang="fr-FR" sz="2400" b="1" i="1" spc="-1" dirty="0">
                <a:solidFill>
                  <a:srgbClr val="262626"/>
                </a:solidFill>
                <a:sym typeface="Wingdings" panose="05000000000000000000" pitchFamily="2" charset="2"/>
              </a:rPr>
              <a:t></a:t>
            </a:r>
            <a:r>
              <a:rPr lang="fr-FR" sz="2400" dirty="0"/>
              <a:t> </a:t>
            </a:r>
            <a:r>
              <a:rPr lang="fr-FR" sz="2400" spc="-1" dirty="0">
                <a:solidFill>
                  <a:srgbClr val="262626"/>
                </a:solidFill>
              </a:rPr>
              <a:t> Ces facteurs ont permis de porter notre choix :</a:t>
            </a:r>
            <a:r>
              <a:rPr lang="fr-FR" sz="2400" b="1" i="1" spc="-1" dirty="0">
                <a:solidFill>
                  <a:srgbClr val="262626"/>
                </a:solidFill>
                <a:sym typeface="Wingdings" panose="05000000000000000000" pitchFamily="2" charset="2"/>
              </a:rPr>
              <a:t>	</a:t>
            </a:r>
          </a:p>
          <a:p>
            <a:pPr>
              <a:lnSpc>
                <a:spcPct val="100000"/>
              </a:lnSpc>
            </a:pPr>
            <a:r>
              <a:rPr lang="fr-FR" sz="2400" spc="-1" dirty="0" smtClean="0">
                <a:solidFill>
                  <a:srgbClr val="262626"/>
                </a:solidFill>
              </a:rPr>
              <a:t>Les </a:t>
            </a:r>
            <a:r>
              <a:rPr lang="fr-FR" sz="2400" spc="-1" dirty="0">
                <a:solidFill>
                  <a:srgbClr val="262626"/>
                </a:solidFill>
              </a:rPr>
              <a:t>jardins botaniques de la FST et du Parc de </a:t>
            </a:r>
            <a:r>
              <a:rPr lang="fr-FR" sz="2400" spc="-1" dirty="0" err="1" smtClean="0">
                <a:solidFill>
                  <a:srgbClr val="262626"/>
                </a:solidFill>
              </a:rPr>
              <a:t>Hann</a:t>
            </a:r>
            <a:r>
              <a:rPr lang="fr-FR" sz="2400" spc="-1" dirty="0" smtClean="0">
                <a:solidFill>
                  <a:srgbClr val="262626"/>
                </a:solidFill>
              </a:rPr>
              <a:t>;</a:t>
            </a:r>
            <a:r>
              <a:rPr lang="fr-FR" sz="2400" dirty="0" smtClean="0"/>
              <a:t> </a:t>
            </a:r>
            <a:r>
              <a:rPr lang="fr-FR" sz="2400" spc="-1" dirty="0">
                <a:solidFill>
                  <a:srgbClr val="262626"/>
                </a:solidFill>
              </a:rPr>
              <a:t>l</a:t>
            </a:r>
            <a:r>
              <a:rPr lang="fr-FR" sz="2400" spc="-1" dirty="0" smtClean="0">
                <a:solidFill>
                  <a:srgbClr val="262626"/>
                </a:solidFill>
              </a:rPr>
              <a:t>es </a:t>
            </a:r>
            <a:r>
              <a:rPr lang="fr-FR" sz="2400" spc="-1" dirty="0">
                <a:solidFill>
                  <a:srgbClr val="262626"/>
                </a:solidFill>
              </a:rPr>
              <a:t>plantations de la CSS, le jardin d’essai de </a:t>
            </a:r>
            <a:r>
              <a:rPr lang="fr-FR" sz="2400" spc="-1" dirty="0" err="1">
                <a:solidFill>
                  <a:srgbClr val="262626"/>
                </a:solidFill>
              </a:rPr>
              <a:t>Tollou</a:t>
            </a:r>
            <a:r>
              <a:rPr lang="fr-FR" sz="2400" spc="-1" dirty="0">
                <a:solidFill>
                  <a:srgbClr val="262626"/>
                </a:solidFill>
              </a:rPr>
              <a:t> Bour à </a:t>
            </a:r>
            <a:r>
              <a:rPr lang="fr-FR" sz="2400" spc="-1" dirty="0" smtClean="0">
                <a:solidFill>
                  <a:srgbClr val="262626"/>
                </a:solidFill>
              </a:rPr>
              <a:t>Saint-Louis</a:t>
            </a:r>
            <a:r>
              <a:rPr lang="fr-FR" sz="2400" dirty="0"/>
              <a:t/>
            </a:r>
            <a:br>
              <a:rPr lang="fr-FR" sz="2400" dirty="0"/>
            </a:br>
            <a:r>
              <a:rPr lang="fr-FR" sz="2400" b="1" spc="-1" dirty="0">
                <a:solidFill>
                  <a:srgbClr val="262626"/>
                </a:solidFill>
              </a:rPr>
              <a:t>►Méthodologie de l'analyse et interprétation des données </a:t>
            </a:r>
            <a:r>
              <a:rPr lang="fr-FR" sz="2400" dirty="0"/>
              <a:t/>
            </a:r>
            <a:br>
              <a:rPr lang="fr-FR" sz="2400" dirty="0"/>
            </a:br>
            <a:r>
              <a:rPr lang="fr-FR" sz="2400" b="1" i="1" spc="-1" dirty="0">
                <a:solidFill>
                  <a:srgbClr val="262626"/>
                </a:solidFill>
                <a:sym typeface="Wingdings" panose="05000000000000000000" pitchFamily="2" charset="2"/>
              </a:rPr>
              <a:t> </a:t>
            </a:r>
            <a:r>
              <a:rPr lang="fr-FR" sz="2400" spc="-1" dirty="0">
                <a:solidFill>
                  <a:srgbClr val="262626"/>
                </a:solidFill>
              </a:rPr>
              <a:t>Entreprendre une démarche qualitative pour comprendre les termes des plantes </a:t>
            </a:r>
            <a:r>
              <a:rPr lang="fr-FR" sz="2400" spc="-1" dirty="0" smtClean="0">
                <a:solidFill>
                  <a:srgbClr val="262626"/>
                </a:solidFill>
              </a:rPr>
              <a:t>industrielles</a:t>
            </a:r>
            <a:r>
              <a:rPr lang="fr-FR" sz="2400" dirty="0"/>
              <a:t/>
            </a:r>
            <a:br>
              <a:rPr lang="fr-FR" sz="2400" dirty="0"/>
            </a:br>
            <a:r>
              <a:rPr lang="fr-FR" sz="2400" b="1" i="1" spc="-1" dirty="0">
                <a:solidFill>
                  <a:srgbClr val="262626"/>
                </a:solidFill>
                <a:sym typeface="Wingdings" panose="05000000000000000000" pitchFamily="2" charset="2"/>
              </a:rPr>
              <a:t> </a:t>
            </a:r>
            <a:r>
              <a:rPr lang="fr-FR" sz="2400" spc="-1" dirty="0">
                <a:solidFill>
                  <a:srgbClr val="262626"/>
                </a:solidFill>
              </a:rPr>
              <a:t>Trouver les équivalents dans la langue wolof.</a:t>
            </a:r>
            <a:r>
              <a:rPr lang="fr-FR" sz="2400" dirty="0"/>
              <a:t> </a:t>
            </a:r>
            <a:br>
              <a:rPr lang="fr-FR" sz="2400" dirty="0"/>
            </a:br>
            <a:r>
              <a:rPr lang="fr-FR" sz="2400" dirty="0"/>
              <a:t> </a:t>
            </a:r>
            <a:endParaRPr lang="fr-FR" sz="2400" spc="-1" dirty="0"/>
          </a:p>
        </p:txBody>
      </p:sp>
    </p:spTree>
  </p:cSld>
  <p:clrMapOvr>
    <a:masterClrMapping/>
  </p:clrMapOvr>
  <p:transition spd="slow" advTm="0">
    <p:wipe/>
  </p:transition>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4695" y="0"/>
            <a:ext cx="10523095" cy="6401753"/>
          </a:xfrm>
          <a:prstGeom prst="rect">
            <a:avLst/>
          </a:prstGeom>
        </p:spPr>
        <p:txBody>
          <a:bodyPr wrap="square">
            <a:spAutoFit/>
          </a:bodyPr>
          <a:lstStyle/>
          <a:p>
            <a:pPr>
              <a:lnSpc>
                <a:spcPct val="100000"/>
              </a:lnSpc>
            </a:pPr>
            <a:r>
              <a:rPr lang="fr-FR" dirty="0"/>
              <a:t/>
            </a:r>
            <a:br>
              <a:rPr lang="fr-FR" dirty="0"/>
            </a:br>
            <a:r>
              <a:rPr lang="fr-FR" dirty="0"/>
              <a:t>	</a:t>
            </a:r>
            <a:r>
              <a:rPr lang="fr-FR" sz="2800" b="1" spc="-1" dirty="0">
                <a:solidFill>
                  <a:srgbClr val="262626"/>
                </a:solidFill>
                <a:cs typeface="Times New Roman" panose="02020603050405020304" pitchFamily="18" charset="0"/>
              </a:rPr>
              <a:t>► Recherche des </a:t>
            </a:r>
            <a:r>
              <a:rPr lang="fr-FR" sz="2800" b="1" spc="-1" dirty="0" smtClean="0">
                <a:solidFill>
                  <a:srgbClr val="262626"/>
                </a:solidFill>
                <a:cs typeface="Times New Roman" panose="02020603050405020304" pitchFamily="18" charset="0"/>
              </a:rPr>
              <a:t>équivalents</a:t>
            </a:r>
            <a:r>
              <a:rPr lang="fr-FR" sz="2800" dirty="0">
                <a:cs typeface="Times New Roman" panose="02020603050405020304" pitchFamily="18" charset="0"/>
              </a:rPr>
              <a:t/>
            </a:r>
            <a:br>
              <a:rPr lang="fr-FR" sz="2800" dirty="0">
                <a:cs typeface="Times New Roman" panose="02020603050405020304" pitchFamily="18" charset="0"/>
              </a:rPr>
            </a:br>
            <a:r>
              <a:rPr lang="fr-FR" sz="2800" dirty="0">
                <a:cs typeface="Times New Roman" panose="02020603050405020304" pitchFamily="18" charset="0"/>
              </a:rPr>
              <a:t> </a:t>
            </a:r>
            <a:r>
              <a:rPr lang="fr-FR" sz="2800" b="1" i="1" spc="-1" dirty="0" smtClean="0">
                <a:solidFill>
                  <a:srgbClr val="262626"/>
                </a:solidFill>
                <a:cs typeface="Times New Roman" panose="02020603050405020304" pitchFamily="18" charset="0"/>
                <a:sym typeface="Wingdings" panose="05000000000000000000" pitchFamily="2" charset="2"/>
              </a:rPr>
              <a:t>  </a:t>
            </a:r>
            <a:r>
              <a:rPr lang="fr-FR" sz="2800" spc="-1" dirty="0">
                <a:solidFill>
                  <a:srgbClr val="262626"/>
                </a:solidFill>
                <a:cs typeface="Times New Roman" panose="02020603050405020304" pitchFamily="18" charset="0"/>
              </a:rPr>
              <a:t>Viser toujours la découverte d’un équivalent de terme de la langue source à la langue cible. </a:t>
            </a:r>
            <a:r>
              <a:rPr lang="fr-FR" sz="2800" spc="-1" dirty="0" smtClean="0">
                <a:solidFill>
                  <a:srgbClr val="262626"/>
                </a:solidFill>
                <a:cs typeface="Times New Roman" panose="02020603050405020304" pitchFamily="18" charset="0"/>
              </a:rPr>
              <a:t>Chercher </a:t>
            </a:r>
            <a:r>
              <a:rPr lang="fr-FR" sz="2800" spc="-1" dirty="0">
                <a:solidFill>
                  <a:srgbClr val="262626"/>
                </a:solidFill>
                <a:cs typeface="Times New Roman" panose="02020603050405020304" pitchFamily="18" charset="0"/>
              </a:rPr>
              <a:t>les équivalents en wolof. </a:t>
            </a:r>
            <a:r>
              <a:rPr lang="fr-FR" sz="2800" dirty="0">
                <a:cs typeface="Times New Roman" panose="02020603050405020304" pitchFamily="18" charset="0"/>
              </a:rPr>
              <a:t/>
            </a:r>
            <a:br>
              <a:rPr lang="fr-FR" sz="2800" dirty="0">
                <a:cs typeface="Times New Roman" panose="02020603050405020304" pitchFamily="18" charset="0"/>
              </a:rPr>
            </a:br>
            <a:r>
              <a:rPr lang="fr-FR" sz="2800" dirty="0">
                <a:cs typeface="Times New Roman" panose="02020603050405020304" pitchFamily="18" charset="0"/>
              </a:rPr>
              <a:t>	</a:t>
            </a:r>
            <a:r>
              <a:rPr lang="fr-FR" sz="2800" b="1" spc="-1" dirty="0">
                <a:solidFill>
                  <a:srgbClr val="262626"/>
                </a:solidFill>
                <a:cs typeface="Times New Roman" panose="02020603050405020304" pitchFamily="18" charset="0"/>
              </a:rPr>
              <a:t>► Identification des personnes ressources</a:t>
            </a:r>
            <a:r>
              <a:rPr lang="fr-FR" sz="2800" dirty="0">
                <a:cs typeface="Times New Roman" panose="02020603050405020304" pitchFamily="18" charset="0"/>
              </a:rPr>
              <a:t/>
            </a:r>
            <a:br>
              <a:rPr lang="fr-FR" sz="2800" dirty="0">
                <a:cs typeface="Times New Roman" panose="02020603050405020304" pitchFamily="18" charset="0"/>
              </a:rPr>
            </a:br>
            <a:r>
              <a:rPr lang="fr-FR" sz="2800" b="1" i="1" spc="-1" dirty="0">
                <a:solidFill>
                  <a:srgbClr val="262626"/>
                </a:solidFill>
                <a:cs typeface="Times New Roman" panose="02020603050405020304" pitchFamily="18" charset="0"/>
                <a:sym typeface="Wingdings" panose="05000000000000000000" pitchFamily="2" charset="2"/>
              </a:rPr>
              <a:t> </a:t>
            </a:r>
            <a:r>
              <a:rPr lang="fr-FR" sz="2800" b="1" i="1" spc="-1" dirty="0" smtClean="0">
                <a:solidFill>
                  <a:srgbClr val="262626"/>
                </a:solidFill>
                <a:cs typeface="Times New Roman" panose="02020603050405020304" pitchFamily="18" charset="0"/>
                <a:sym typeface="Wingdings" panose="05000000000000000000" pitchFamily="2" charset="2"/>
              </a:rPr>
              <a:t> </a:t>
            </a:r>
            <a:r>
              <a:rPr lang="fr-FR" sz="2800" spc="-1" dirty="0" smtClean="0">
                <a:solidFill>
                  <a:srgbClr val="262626"/>
                </a:solidFill>
                <a:cs typeface="Times New Roman" panose="02020603050405020304" pitchFamily="18" charset="0"/>
              </a:rPr>
              <a:t>Ils </a:t>
            </a:r>
            <a:r>
              <a:rPr lang="fr-FR" sz="2800" spc="-1" dirty="0">
                <a:solidFill>
                  <a:srgbClr val="262626"/>
                </a:solidFill>
                <a:cs typeface="Times New Roman" panose="02020603050405020304" pitchFamily="18" charset="0"/>
              </a:rPr>
              <a:t>sont des personnes physiques, capables de nous offrir des informations de différents ordres, pertinents pour notre étude. </a:t>
            </a:r>
            <a:r>
              <a:rPr lang="fr-FR" sz="2800" dirty="0">
                <a:cs typeface="Times New Roman" panose="02020603050405020304" pitchFamily="18" charset="0"/>
              </a:rPr>
              <a:t/>
            </a:r>
            <a:br>
              <a:rPr lang="fr-FR" sz="2800" dirty="0">
                <a:cs typeface="Times New Roman" panose="02020603050405020304" pitchFamily="18" charset="0"/>
              </a:rPr>
            </a:br>
            <a:r>
              <a:rPr lang="fr-FR" sz="2800" b="1" i="1" spc="-1" dirty="0">
                <a:solidFill>
                  <a:srgbClr val="262626"/>
                </a:solidFill>
                <a:cs typeface="Times New Roman" panose="02020603050405020304" pitchFamily="18" charset="0"/>
                <a:sym typeface="Wingdings" panose="05000000000000000000" pitchFamily="2" charset="2"/>
              </a:rPr>
              <a:t> </a:t>
            </a:r>
            <a:r>
              <a:rPr lang="fr-FR" sz="2800" b="1" i="1" spc="-1" dirty="0" smtClean="0">
                <a:solidFill>
                  <a:srgbClr val="262626"/>
                </a:solidFill>
                <a:cs typeface="Times New Roman" panose="02020603050405020304" pitchFamily="18" charset="0"/>
                <a:sym typeface="Wingdings" panose="05000000000000000000" pitchFamily="2" charset="2"/>
              </a:rPr>
              <a:t> </a:t>
            </a:r>
            <a:r>
              <a:rPr lang="fr-FR" sz="2800" spc="-1" dirty="0" smtClean="0">
                <a:solidFill>
                  <a:srgbClr val="262626"/>
                </a:solidFill>
                <a:cs typeface="Times New Roman" panose="02020603050405020304" pitchFamily="18" charset="0"/>
              </a:rPr>
              <a:t>Les </a:t>
            </a:r>
            <a:r>
              <a:rPr lang="fr-FR" sz="2800" spc="-1" dirty="0">
                <a:solidFill>
                  <a:srgbClr val="262626"/>
                </a:solidFill>
                <a:cs typeface="Times New Roman" panose="02020603050405020304" pitchFamily="18" charset="0"/>
              </a:rPr>
              <a:t>informateurs avisés devaient être âgés de </a:t>
            </a:r>
            <a:r>
              <a:rPr lang="fr-FR" sz="2800" spc="-1" dirty="0" smtClean="0">
                <a:solidFill>
                  <a:srgbClr val="262626"/>
                </a:solidFill>
                <a:cs typeface="Times New Roman" panose="02020603050405020304" pitchFamily="18" charset="0"/>
              </a:rPr>
              <a:t>50 </a:t>
            </a:r>
            <a:r>
              <a:rPr lang="fr-FR" sz="2800" spc="-1" dirty="0">
                <a:solidFill>
                  <a:srgbClr val="262626"/>
                </a:solidFill>
                <a:cs typeface="Times New Roman" panose="02020603050405020304" pitchFamily="18" charset="0"/>
              </a:rPr>
              <a:t>ans au moins</a:t>
            </a:r>
            <a:r>
              <a:rPr lang="fr-FR" sz="2800" spc="-1" dirty="0" smtClean="0">
                <a:solidFill>
                  <a:srgbClr val="262626"/>
                </a:solidFill>
                <a:cs typeface="Times New Roman" panose="02020603050405020304" pitchFamily="18" charset="0"/>
              </a:rPr>
              <a:t>.</a:t>
            </a:r>
            <a:r>
              <a:rPr lang="fr-FR" sz="2800" b="1" i="1" spc="-1" dirty="0" smtClean="0">
                <a:solidFill>
                  <a:srgbClr val="262626"/>
                </a:solidFill>
                <a:cs typeface="Times New Roman" panose="02020603050405020304" pitchFamily="18" charset="0"/>
                <a:sym typeface="Wingdings" panose="05000000000000000000" pitchFamily="2" charset="2"/>
              </a:rPr>
              <a:t> </a:t>
            </a:r>
            <a:r>
              <a:rPr lang="fr-FR" sz="2800" spc="-1" dirty="0" smtClean="0">
                <a:solidFill>
                  <a:srgbClr val="262626"/>
                </a:solidFill>
                <a:cs typeface="Times New Roman" panose="02020603050405020304" pitchFamily="18" charset="0"/>
              </a:rPr>
              <a:t>Ils </a:t>
            </a:r>
            <a:r>
              <a:rPr lang="fr-FR" sz="2800" spc="-1" dirty="0">
                <a:solidFill>
                  <a:srgbClr val="262626"/>
                </a:solidFill>
                <a:cs typeface="Times New Roman" panose="02020603050405020304" pitchFamily="18" charset="0"/>
              </a:rPr>
              <a:t>devaient aussi avoir le wolof comme langue maternelle de préférence. </a:t>
            </a:r>
            <a:r>
              <a:rPr lang="fr-FR" sz="2800" dirty="0">
                <a:cs typeface="Times New Roman" panose="02020603050405020304" pitchFamily="18" charset="0"/>
              </a:rPr>
              <a:t/>
            </a:r>
            <a:br>
              <a:rPr lang="fr-FR" sz="2800" dirty="0">
                <a:cs typeface="Times New Roman" panose="02020603050405020304" pitchFamily="18" charset="0"/>
              </a:rPr>
            </a:br>
            <a:r>
              <a:rPr lang="fr-FR" sz="2800" b="1" i="1" spc="-1" dirty="0">
                <a:solidFill>
                  <a:srgbClr val="262626"/>
                </a:solidFill>
                <a:cs typeface="Times New Roman" panose="02020603050405020304" pitchFamily="18" charset="0"/>
                <a:sym typeface="Wingdings" panose="05000000000000000000" pitchFamily="2" charset="2"/>
              </a:rPr>
              <a:t> </a:t>
            </a:r>
            <a:r>
              <a:rPr lang="fr-FR" sz="2800" b="1" i="1" spc="-1" dirty="0" smtClean="0">
                <a:solidFill>
                  <a:srgbClr val="262626"/>
                </a:solidFill>
                <a:cs typeface="Times New Roman" panose="02020603050405020304" pitchFamily="18" charset="0"/>
                <a:sym typeface="Wingdings" panose="05000000000000000000" pitchFamily="2" charset="2"/>
              </a:rPr>
              <a:t> </a:t>
            </a:r>
            <a:r>
              <a:rPr lang="fr-FR" sz="2800" spc="-1" dirty="0" smtClean="0">
                <a:solidFill>
                  <a:srgbClr val="262626"/>
                </a:solidFill>
                <a:cs typeface="Times New Roman" panose="02020603050405020304" pitchFamily="18" charset="0"/>
              </a:rPr>
              <a:t>Il </a:t>
            </a:r>
            <a:r>
              <a:rPr lang="fr-FR" sz="2800" spc="-1" dirty="0">
                <a:solidFill>
                  <a:srgbClr val="262626"/>
                </a:solidFill>
                <a:cs typeface="Times New Roman" panose="02020603050405020304" pitchFamily="18" charset="0"/>
              </a:rPr>
              <a:t>s'agit des </a:t>
            </a:r>
            <a:r>
              <a:rPr lang="fr-FR" sz="2800" dirty="0"/>
              <a:t>techniciens horticoles </a:t>
            </a:r>
            <a:r>
              <a:rPr lang="fr-FR" sz="2800" spc="-1" dirty="0" smtClean="0">
                <a:solidFill>
                  <a:srgbClr val="262626"/>
                </a:solidFill>
                <a:cs typeface="Times New Roman" panose="02020603050405020304" pitchFamily="18" charset="0"/>
              </a:rPr>
              <a:t>, des ethnobotanistes, des botanistes, professeurs de SVT, et des traditionalistes wolof </a:t>
            </a:r>
            <a:r>
              <a:rPr lang="fr-FR" sz="2800" spc="-1" dirty="0">
                <a:solidFill>
                  <a:srgbClr val="262626"/>
                </a:solidFill>
                <a:cs typeface="Times New Roman" panose="02020603050405020304" pitchFamily="18" charset="0"/>
              </a:rPr>
              <a:t>capables de nous offrir des informations de différents ordres, pertinents </a:t>
            </a:r>
            <a:r>
              <a:rPr lang="fr-FR" sz="2800" spc="-1" dirty="0" smtClean="0">
                <a:solidFill>
                  <a:srgbClr val="262626"/>
                </a:solidFill>
                <a:cs typeface="Times New Roman" panose="02020603050405020304" pitchFamily="18" charset="0"/>
              </a:rPr>
              <a:t>pour notre </a:t>
            </a:r>
            <a:r>
              <a:rPr lang="fr-FR" sz="2800" spc="-1" dirty="0">
                <a:solidFill>
                  <a:srgbClr val="262626"/>
                </a:solidFill>
                <a:cs typeface="Times New Roman" panose="02020603050405020304" pitchFamily="18" charset="0"/>
              </a:rPr>
              <a:t>communication . </a:t>
            </a:r>
            <a:endParaRPr lang="fr-FR" sz="2800" dirty="0">
              <a:cs typeface="Times New Roman" panose="02020603050405020304" pitchFamily="18" charset="0"/>
            </a:endParaRPr>
          </a:p>
        </p:txBody>
      </p:sp>
    </p:spTree>
    <p:extLst>
      <p:ext uri="{BB962C8B-B14F-4D97-AF65-F5344CB8AC3E}">
        <p14:creationId xmlns:p14="http://schemas.microsoft.com/office/powerpoint/2010/main" val="30166267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CustomShape 1"/>
          <p:cNvSpPr/>
          <p:nvPr/>
        </p:nvSpPr>
        <p:spPr>
          <a:xfrm>
            <a:off x="1323834" y="150124"/>
            <a:ext cx="11414078" cy="7212837"/>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lstStyle/>
          <a:p>
            <a:pPr>
              <a:lnSpc>
                <a:spcPct val="100000"/>
              </a:lnSpc>
            </a:pPr>
            <a:endParaRPr lang="fr-FR" sz="2800" b="1" i="1" spc="-1" dirty="0" smtClean="0">
              <a:solidFill>
                <a:srgbClr val="262626"/>
              </a:solidFill>
              <a:latin typeface="Times New Roman"/>
              <a:sym typeface="Wingdings" panose="05000000000000000000" pitchFamily="2" charset="2"/>
            </a:endParaRPr>
          </a:p>
          <a:p>
            <a:pPr>
              <a:lnSpc>
                <a:spcPct val="100000"/>
              </a:lnSpc>
            </a:pPr>
            <a:endParaRPr lang="fr-FR" sz="2800" b="1" i="1" spc="-1" dirty="0">
              <a:solidFill>
                <a:srgbClr val="262626"/>
              </a:solidFill>
              <a:latin typeface="Times New Roman"/>
              <a:sym typeface="Wingdings" panose="05000000000000000000" pitchFamily="2" charset="2"/>
            </a:endParaRPr>
          </a:p>
          <a:p>
            <a:pPr>
              <a:lnSpc>
                <a:spcPct val="100000"/>
              </a:lnSpc>
            </a:pPr>
            <a:endParaRPr lang="fr-FR" sz="2800" b="1" i="1" spc="-1" dirty="0" smtClean="0">
              <a:solidFill>
                <a:srgbClr val="262626"/>
              </a:solidFill>
              <a:latin typeface="Times New Roman"/>
              <a:sym typeface="Wingdings" panose="05000000000000000000" pitchFamily="2" charset="2"/>
            </a:endParaRPr>
          </a:p>
        </p:txBody>
      </p:sp>
      <p:sp>
        <p:nvSpPr>
          <p:cNvPr id="2" name="Rectangle 1"/>
          <p:cNvSpPr/>
          <p:nvPr/>
        </p:nvSpPr>
        <p:spPr>
          <a:xfrm>
            <a:off x="533400" y="0"/>
            <a:ext cx="11658600" cy="6986528"/>
          </a:xfrm>
          <a:prstGeom prst="rect">
            <a:avLst/>
          </a:prstGeom>
        </p:spPr>
        <p:txBody>
          <a:bodyPr wrap="square">
            <a:spAutoFit/>
          </a:bodyPr>
          <a:lstStyle/>
          <a:p>
            <a:pPr>
              <a:lnSpc>
                <a:spcPct val="100000"/>
              </a:lnSpc>
            </a:pPr>
            <a:r>
              <a:rPr lang="fr-FR" sz="2400" b="1" spc="-1" dirty="0" smtClean="0">
                <a:solidFill>
                  <a:srgbClr val="262626"/>
                </a:solidFill>
              </a:rPr>
              <a:t>		</a:t>
            </a:r>
            <a:r>
              <a:rPr lang="fr-FR" sz="2400" b="1" spc="-1" dirty="0" smtClean="0">
                <a:solidFill>
                  <a:srgbClr val="262626"/>
                </a:solidFill>
                <a:cs typeface="Times New Roman" panose="02020603050405020304" pitchFamily="18" charset="0"/>
              </a:rPr>
              <a:t>► </a:t>
            </a:r>
            <a:r>
              <a:rPr lang="fr-FR" sz="2400" b="1" spc="-1" dirty="0">
                <a:solidFill>
                  <a:srgbClr val="262626"/>
                </a:solidFill>
                <a:cs typeface="Times New Roman" panose="02020603050405020304" pitchFamily="18" charset="0"/>
              </a:rPr>
              <a:t>Création des termes</a:t>
            </a:r>
            <a:endParaRPr lang="fr-FR" sz="2400" b="1" i="1" spc="-1" dirty="0">
              <a:solidFill>
                <a:srgbClr val="262626"/>
              </a:solidFill>
              <a:cs typeface="Times New Roman" panose="02020603050405020304" pitchFamily="18" charset="0"/>
              <a:sym typeface="Wingdings" panose="05000000000000000000" pitchFamily="2" charset="2"/>
            </a:endParaRPr>
          </a:p>
          <a:p>
            <a:pPr marL="342900" indent="-342900">
              <a:lnSpc>
                <a:spcPct val="100000"/>
              </a:lnSpc>
              <a:buFont typeface="Wingdings" panose="05000000000000000000" pitchFamily="2" charset="2"/>
              <a:buChar char="F"/>
            </a:pPr>
            <a:r>
              <a:rPr lang="fr-FR" sz="2400" spc="-1" dirty="0" smtClean="0">
                <a:solidFill>
                  <a:srgbClr val="262626"/>
                </a:solidFill>
                <a:cs typeface="Times New Roman" panose="02020603050405020304" pitchFamily="18" charset="0"/>
              </a:rPr>
              <a:t>A </a:t>
            </a:r>
            <a:r>
              <a:rPr lang="fr-FR" sz="2400" spc="-1" dirty="0">
                <a:solidFill>
                  <a:srgbClr val="262626"/>
                </a:solidFill>
                <a:cs typeface="Times New Roman" panose="02020603050405020304" pitchFamily="18" charset="0"/>
              </a:rPr>
              <a:t>l’absence d’équivalents dans l’élaboration </a:t>
            </a:r>
            <a:r>
              <a:rPr lang="fr-FR" sz="2400" spc="-1" dirty="0" smtClean="0">
                <a:solidFill>
                  <a:srgbClr val="262626"/>
                </a:solidFill>
                <a:cs typeface="Times New Roman" panose="02020603050405020304" pitchFamily="18" charset="0"/>
              </a:rPr>
              <a:t>des termes </a:t>
            </a:r>
            <a:r>
              <a:rPr lang="fr-FR" sz="2400" spc="-1" dirty="0">
                <a:solidFill>
                  <a:srgbClr val="262626"/>
                </a:solidFill>
                <a:cs typeface="Times New Roman" panose="02020603050405020304" pitchFamily="18" charset="0"/>
              </a:rPr>
              <a:t> </a:t>
            </a:r>
            <a:r>
              <a:rPr lang="fr-FR" sz="2400" spc="-1" dirty="0" smtClean="0">
                <a:solidFill>
                  <a:srgbClr val="262626"/>
                </a:solidFill>
                <a:cs typeface="Times New Roman" panose="02020603050405020304" pitchFamily="18" charset="0"/>
              </a:rPr>
              <a:t>des plantes industrielles en </a:t>
            </a:r>
            <a:r>
              <a:rPr lang="fr-FR" sz="2400" spc="-1" dirty="0" smtClean="0">
                <a:solidFill>
                  <a:srgbClr val="262626"/>
                </a:solidFill>
                <a:cs typeface="Times New Roman" panose="02020603050405020304" pitchFamily="18" charset="0"/>
              </a:rPr>
              <a:t>wolof:</a:t>
            </a:r>
            <a:r>
              <a:rPr lang="fr-FR" sz="2400" dirty="0">
                <a:cs typeface="Times New Roman" panose="02020603050405020304" pitchFamily="18" charset="0"/>
              </a:rPr>
              <a:t> </a:t>
            </a:r>
            <a:r>
              <a:rPr lang="fr-FR" sz="2400" spc="-1" dirty="0" smtClean="0">
                <a:solidFill>
                  <a:srgbClr val="262626"/>
                </a:solidFill>
                <a:cs typeface="Times New Roman" panose="02020603050405020304" pitchFamily="18" charset="0"/>
              </a:rPr>
              <a:t>Nous </a:t>
            </a:r>
            <a:r>
              <a:rPr lang="fr-FR" sz="2400" spc="-1" dirty="0">
                <a:solidFill>
                  <a:srgbClr val="262626"/>
                </a:solidFill>
                <a:cs typeface="Times New Roman" panose="02020603050405020304" pitchFamily="18" charset="0"/>
              </a:rPr>
              <a:t>avons proposé des néologismes. </a:t>
            </a:r>
            <a:r>
              <a:rPr lang="fr-FR" sz="2400" dirty="0">
                <a:cs typeface="Times New Roman" panose="02020603050405020304" pitchFamily="18" charset="0"/>
              </a:rPr>
              <a:t/>
            </a:r>
            <a:br>
              <a:rPr lang="fr-FR" sz="2400" dirty="0">
                <a:cs typeface="Times New Roman" panose="02020603050405020304" pitchFamily="18" charset="0"/>
              </a:rPr>
            </a:br>
            <a:r>
              <a:rPr lang="fr-FR" sz="2400" dirty="0">
                <a:cs typeface="Times New Roman" panose="02020603050405020304" pitchFamily="18" charset="0"/>
              </a:rPr>
              <a:t>	</a:t>
            </a:r>
            <a:r>
              <a:rPr lang="fr-FR" sz="2400" dirty="0" smtClean="0">
                <a:cs typeface="Times New Roman" panose="02020603050405020304" pitchFamily="18" charset="0"/>
              </a:rPr>
              <a:t>	</a:t>
            </a:r>
            <a:r>
              <a:rPr lang="fr-FR" sz="2400" b="1" spc="-1" dirty="0" smtClean="0">
                <a:solidFill>
                  <a:srgbClr val="262626"/>
                </a:solidFill>
                <a:cs typeface="Times New Roman" panose="02020603050405020304" pitchFamily="18" charset="0"/>
              </a:rPr>
              <a:t>►</a:t>
            </a:r>
            <a:r>
              <a:rPr lang="fr-FR" sz="2400" b="1" spc="-1" dirty="0">
                <a:solidFill>
                  <a:srgbClr val="262626"/>
                </a:solidFill>
                <a:cs typeface="Times New Roman" panose="02020603050405020304" pitchFamily="18" charset="0"/>
              </a:rPr>
              <a:t>Période de réalisation de l’enquête</a:t>
            </a:r>
            <a:r>
              <a:rPr lang="fr-FR" sz="2400" dirty="0">
                <a:cs typeface="Times New Roman" panose="02020603050405020304" pitchFamily="18" charset="0"/>
              </a:rPr>
              <a:t/>
            </a:r>
            <a:br>
              <a:rPr lang="fr-FR" sz="2400" dirty="0">
                <a:cs typeface="Times New Roman" panose="02020603050405020304" pitchFamily="18" charset="0"/>
              </a:rPr>
            </a:br>
            <a:r>
              <a:rPr lang="fr-FR" sz="2400" b="1" i="1" spc="-1" dirty="0">
                <a:solidFill>
                  <a:srgbClr val="262626"/>
                </a:solidFill>
                <a:cs typeface="Times New Roman" panose="02020603050405020304" pitchFamily="18" charset="0"/>
                <a:sym typeface="Wingdings" panose="05000000000000000000" pitchFamily="2" charset="2"/>
              </a:rPr>
              <a:t> </a:t>
            </a:r>
            <a:r>
              <a:rPr lang="fr-FR" sz="2400" spc="-1" dirty="0">
                <a:solidFill>
                  <a:srgbClr val="262626"/>
                </a:solidFill>
                <a:cs typeface="Times New Roman" panose="02020603050405020304" pitchFamily="18" charset="0"/>
              </a:rPr>
              <a:t>Les informateurs n'ont pas été rencontrés à la même </a:t>
            </a:r>
            <a:r>
              <a:rPr lang="fr-FR" sz="2400" spc="-1" dirty="0" smtClean="0">
                <a:solidFill>
                  <a:srgbClr val="262626"/>
                </a:solidFill>
                <a:cs typeface="Times New Roman" panose="02020603050405020304" pitchFamily="18" charset="0"/>
              </a:rPr>
              <a:t>période.</a:t>
            </a:r>
            <a:r>
              <a:rPr lang="fr-FR" sz="2400" dirty="0">
                <a:cs typeface="Times New Roman" panose="02020603050405020304" pitchFamily="18" charset="0"/>
              </a:rPr>
              <a:t> </a:t>
            </a:r>
            <a:r>
              <a:rPr lang="fr-FR" sz="2400" spc="-1" dirty="0" smtClean="0">
                <a:solidFill>
                  <a:srgbClr val="262626"/>
                </a:solidFill>
                <a:cs typeface="Times New Roman" panose="02020603050405020304" pitchFamily="18" charset="0"/>
              </a:rPr>
              <a:t>Les </a:t>
            </a:r>
            <a:r>
              <a:rPr lang="fr-FR" sz="2400" spc="-1" dirty="0">
                <a:solidFill>
                  <a:srgbClr val="262626"/>
                </a:solidFill>
                <a:cs typeface="Times New Roman" panose="02020603050405020304" pitchFamily="18" charset="0"/>
              </a:rPr>
              <a:t>différentes séances du travail se sont déroulées sur une période </a:t>
            </a:r>
            <a:r>
              <a:rPr lang="fr-FR" sz="2400" spc="-1" dirty="0" smtClean="0">
                <a:solidFill>
                  <a:srgbClr val="262626"/>
                </a:solidFill>
                <a:cs typeface="Times New Roman" panose="02020603050405020304" pitchFamily="18" charset="0"/>
              </a:rPr>
              <a:t>d’un</a:t>
            </a:r>
            <a:r>
              <a:rPr lang="fr-FR" sz="2400" b="1" spc="-1" dirty="0" smtClean="0">
                <a:solidFill>
                  <a:srgbClr val="262626"/>
                </a:solidFill>
                <a:cs typeface="Times New Roman" panose="02020603050405020304" pitchFamily="18" charset="0"/>
              </a:rPr>
              <a:t> mois, quinze jours </a:t>
            </a:r>
            <a:r>
              <a:rPr lang="fr-FR" sz="2400" spc="-1" dirty="0" smtClean="0">
                <a:solidFill>
                  <a:srgbClr val="262626"/>
                </a:solidFill>
                <a:cs typeface="Times New Roman" panose="02020603050405020304" pitchFamily="18" charset="0"/>
              </a:rPr>
              <a:t> </a:t>
            </a:r>
            <a:r>
              <a:rPr lang="fr-FR" sz="2400" spc="-1" dirty="0">
                <a:solidFill>
                  <a:srgbClr val="262626"/>
                </a:solidFill>
                <a:cs typeface="Times New Roman" panose="02020603050405020304" pitchFamily="18" charset="0"/>
              </a:rPr>
              <a:t>(du </a:t>
            </a:r>
            <a:r>
              <a:rPr lang="fr-FR" sz="2400" b="1" spc="-1" dirty="0" smtClean="0">
                <a:solidFill>
                  <a:srgbClr val="262626"/>
                </a:solidFill>
                <a:cs typeface="Times New Roman" panose="02020603050405020304" pitchFamily="18" charset="0"/>
              </a:rPr>
              <a:t>01 novembre 2024</a:t>
            </a:r>
            <a:r>
              <a:rPr lang="fr-FR" sz="2400" spc="-1" dirty="0" smtClean="0">
                <a:solidFill>
                  <a:srgbClr val="262626"/>
                </a:solidFill>
                <a:cs typeface="Times New Roman" panose="02020603050405020304" pitchFamily="18" charset="0"/>
              </a:rPr>
              <a:t> </a:t>
            </a:r>
            <a:r>
              <a:rPr lang="fr-FR" sz="2400" spc="-1" dirty="0">
                <a:solidFill>
                  <a:srgbClr val="262626"/>
                </a:solidFill>
                <a:cs typeface="Times New Roman" panose="02020603050405020304" pitchFamily="18" charset="0"/>
              </a:rPr>
              <a:t>au </a:t>
            </a:r>
            <a:r>
              <a:rPr lang="fr-FR" sz="2400" b="1" spc="-1" dirty="0" smtClean="0">
                <a:solidFill>
                  <a:srgbClr val="262626"/>
                </a:solidFill>
                <a:cs typeface="Times New Roman" panose="02020603050405020304" pitchFamily="18" charset="0"/>
              </a:rPr>
              <a:t>30 novembre 2024</a:t>
            </a:r>
            <a:r>
              <a:rPr lang="fr-FR" sz="2400" spc="-1" dirty="0" smtClean="0">
                <a:solidFill>
                  <a:srgbClr val="262626"/>
                </a:solidFill>
                <a:cs typeface="Times New Roman" panose="02020603050405020304" pitchFamily="18" charset="0"/>
              </a:rPr>
              <a:t>). </a:t>
            </a:r>
            <a:r>
              <a:rPr lang="fr-FR" sz="2400" dirty="0" smtClean="0">
                <a:cs typeface="Times New Roman" panose="02020603050405020304" pitchFamily="18" charset="0"/>
              </a:rPr>
              <a:t>Pour </a:t>
            </a:r>
            <a:r>
              <a:rPr lang="fr-FR" sz="2400" dirty="0">
                <a:cs typeface="Times New Roman" panose="02020603050405020304" pitchFamily="18" charset="0"/>
              </a:rPr>
              <a:t>le complément de notre enquête et de la vérification des données collectées d'autres séances ont eu lieu sur une période d’une </a:t>
            </a:r>
            <a:r>
              <a:rPr lang="fr-FR" sz="2400" dirty="0" smtClean="0">
                <a:cs typeface="Times New Roman" panose="02020603050405020304" pitchFamily="18" charset="0"/>
              </a:rPr>
              <a:t>semaine (du </a:t>
            </a:r>
            <a:r>
              <a:rPr lang="fr-FR" sz="2400" b="1" dirty="0">
                <a:cs typeface="Times New Roman" panose="02020603050405020304" pitchFamily="18" charset="0"/>
              </a:rPr>
              <a:t>21 </a:t>
            </a:r>
            <a:r>
              <a:rPr lang="fr-FR" sz="2400" b="1" dirty="0" smtClean="0">
                <a:cs typeface="Times New Roman" panose="02020603050405020304" pitchFamily="18" charset="0"/>
              </a:rPr>
              <a:t>décembre </a:t>
            </a:r>
            <a:r>
              <a:rPr lang="fr-FR" sz="2400" b="1" dirty="0">
                <a:cs typeface="Times New Roman" panose="02020603050405020304" pitchFamily="18" charset="0"/>
              </a:rPr>
              <a:t>au 28 </a:t>
            </a:r>
            <a:r>
              <a:rPr lang="fr-FR" sz="2400" b="1" dirty="0" smtClean="0">
                <a:cs typeface="Times New Roman" panose="02020603050405020304" pitchFamily="18" charset="0"/>
              </a:rPr>
              <a:t>décembre 2024</a:t>
            </a:r>
            <a:r>
              <a:rPr lang="fr-FR" sz="2400" dirty="0" smtClean="0">
                <a:cs typeface="Times New Roman" panose="02020603050405020304" pitchFamily="18" charset="0"/>
              </a:rPr>
              <a:t>).</a:t>
            </a:r>
            <a:r>
              <a:rPr lang="fr-FR" sz="2400" dirty="0">
                <a:cs typeface="Times New Roman" panose="02020603050405020304" pitchFamily="18" charset="0"/>
              </a:rPr>
              <a:t/>
            </a:r>
            <a:br>
              <a:rPr lang="fr-FR" sz="2400" dirty="0">
                <a:cs typeface="Times New Roman" panose="02020603050405020304" pitchFamily="18" charset="0"/>
              </a:rPr>
            </a:br>
            <a:r>
              <a:rPr lang="fr-FR" sz="2400" dirty="0" smtClean="0">
                <a:cs typeface="Times New Roman" panose="02020603050405020304" pitchFamily="18" charset="0"/>
              </a:rPr>
              <a:t>		</a:t>
            </a:r>
            <a:r>
              <a:rPr lang="fr-FR" sz="2400" b="1" spc="-1" dirty="0" smtClean="0">
                <a:solidFill>
                  <a:srgbClr val="262626"/>
                </a:solidFill>
                <a:cs typeface="Times New Roman" panose="02020603050405020304" pitchFamily="18" charset="0"/>
              </a:rPr>
              <a:t>► </a:t>
            </a:r>
            <a:r>
              <a:rPr lang="fr-FR" sz="2400" b="1" spc="-1" dirty="0">
                <a:solidFill>
                  <a:srgbClr val="262626"/>
                </a:solidFill>
                <a:cs typeface="Times New Roman" panose="02020603050405020304" pitchFamily="18" charset="0"/>
              </a:rPr>
              <a:t>Cadre théorique et conceptuel</a:t>
            </a:r>
            <a:r>
              <a:rPr lang="fr-FR" sz="2400" dirty="0">
                <a:cs typeface="Times New Roman" panose="02020603050405020304" pitchFamily="18" charset="0"/>
              </a:rPr>
              <a:t/>
            </a:r>
            <a:br>
              <a:rPr lang="fr-FR" sz="2400" dirty="0">
                <a:cs typeface="Times New Roman" panose="02020603050405020304" pitchFamily="18" charset="0"/>
              </a:rPr>
            </a:br>
            <a:r>
              <a:rPr lang="fr-FR" sz="2400" dirty="0">
                <a:cs typeface="Times New Roman" panose="02020603050405020304" pitchFamily="18" charset="0"/>
              </a:rPr>
              <a:t>	</a:t>
            </a:r>
            <a:r>
              <a:rPr lang="fr-FR" sz="2400" b="1" spc="-1" dirty="0">
                <a:solidFill>
                  <a:srgbClr val="262626"/>
                </a:solidFill>
                <a:cs typeface="Times New Roman" panose="02020603050405020304" pitchFamily="18" charset="0"/>
              </a:rPr>
              <a:t>► Cadre </a:t>
            </a:r>
            <a:r>
              <a:rPr lang="fr-FR" sz="2400" b="1" spc="-1" dirty="0" smtClean="0">
                <a:solidFill>
                  <a:srgbClr val="262626"/>
                </a:solidFill>
                <a:cs typeface="Times New Roman" panose="02020603050405020304" pitchFamily="18" charset="0"/>
              </a:rPr>
              <a:t>théorique</a:t>
            </a:r>
            <a:r>
              <a:rPr lang="fr-FR" sz="2400" dirty="0">
                <a:cs typeface="Times New Roman" panose="02020603050405020304" pitchFamily="18" charset="0"/>
              </a:rPr>
              <a:t/>
            </a:r>
            <a:br>
              <a:rPr lang="fr-FR" sz="2400" dirty="0">
                <a:cs typeface="Times New Roman" panose="02020603050405020304" pitchFamily="18" charset="0"/>
              </a:rPr>
            </a:br>
            <a:r>
              <a:rPr lang="fr-FR" sz="2400" b="1" i="1" spc="-1" dirty="0">
                <a:solidFill>
                  <a:srgbClr val="262626"/>
                </a:solidFill>
                <a:cs typeface="Times New Roman" panose="02020603050405020304" pitchFamily="18" charset="0"/>
                <a:sym typeface="Wingdings" panose="05000000000000000000" pitchFamily="2" charset="2"/>
              </a:rPr>
              <a:t></a:t>
            </a:r>
            <a:r>
              <a:rPr lang="fr-FR" sz="2400" spc="-1" dirty="0">
                <a:solidFill>
                  <a:srgbClr val="262626"/>
                </a:solidFill>
                <a:cs typeface="Times New Roman" panose="02020603050405020304" pitchFamily="18" charset="0"/>
              </a:rPr>
              <a:t> </a:t>
            </a:r>
            <a:r>
              <a:rPr lang="fr-FR" sz="2400" dirty="0" smtClean="0"/>
              <a:t>Pour </a:t>
            </a:r>
            <a:r>
              <a:rPr lang="fr-FR" sz="2400" dirty="0"/>
              <a:t>mener à bien cette étude, nous empruntons la terminologie culturelle conçue par Marcel </a:t>
            </a:r>
            <a:r>
              <a:rPr lang="fr-FR" sz="2400" dirty="0" err="1"/>
              <a:t>Diki-Kidiri</a:t>
            </a:r>
            <a:r>
              <a:rPr lang="fr-FR" sz="2400" dirty="0"/>
              <a:t> (2008</a:t>
            </a:r>
            <a:r>
              <a:rPr lang="fr-FR" sz="2400" dirty="0" smtClean="0"/>
              <a:t>).</a:t>
            </a:r>
            <a:r>
              <a:rPr lang="fr-FR" sz="2400" dirty="0" smtClean="0">
                <a:cs typeface="Times New Roman" panose="02020603050405020304" pitchFamily="18" charset="0"/>
              </a:rPr>
              <a:t> </a:t>
            </a:r>
            <a:r>
              <a:rPr lang="fr-FR" sz="2400" spc="-1" dirty="0" smtClean="0">
                <a:solidFill>
                  <a:srgbClr val="262626"/>
                </a:solidFill>
                <a:cs typeface="Times New Roman" panose="02020603050405020304" pitchFamily="18" charset="0"/>
              </a:rPr>
              <a:t>. </a:t>
            </a:r>
            <a:r>
              <a:rPr lang="fr-FR" sz="2400" dirty="0">
                <a:cs typeface="Times New Roman" panose="02020603050405020304" pitchFamily="18" charset="0"/>
              </a:rPr>
              <a:t/>
            </a:r>
            <a:br>
              <a:rPr lang="fr-FR" sz="2400" dirty="0">
                <a:cs typeface="Times New Roman" panose="02020603050405020304" pitchFamily="18" charset="0"/>
              </a:rPr>
            </a:br>
            <a:r>
              <a:rPr lang="fr-FR" sz="2400" dirty="0">
                <a:cs typeface="Times New Roman" panose="02020603050405020304" pitchFamily="18" charset="0"/>
              </a:rPr>
              <a:t>	</a:t>
            </a:r>
            <a:r>
              <a:rPr lang="fr-FR" sz="2400" b="1" spc="-1" dirty="0">
                <a:solidFill>
                  <a:srgbClr val="262626"/>
                </a:solidFill>
                <a:cs typeface="Times New Roman" panose="02020603050405020304" pitchFamily="18" charset="0"/>
              </a:rPr>
              <a:t>► Cadre conceptuel</a:t>
            </a:r>
            <a:r>
              <a:rPr lang="fr-FR" sz="2400" dirty="0">
                <a:cs typeface="Times New Roman" panose="02020603050405020304" pitchFamily="18" charset="0"/>
              </a:rPr>
              <a:t/>
            </a:r>
            <a:br>
              <a:rPr lang="fr-FR" sz="2400" dirty="0">
                <a:cs typeface="Times New Roman" panose="02020603050405020304" pitchFamily="18" charset="0"/>
              </a:rPr>
            </a:br>
            <a:r>
              <a:rPr lang="fr-FR" sz="2400" b="1" i="1" spc="-1" dirty="0">
                <a:solidFill>
                  <a:srgbClr val="262626"/>
                </a:solidFill>
                <a:cs typeface="Times New Roman" panose="02020603050405020304" pitchFamily="18" charset="0"/>
                <a:sym typeface="Wingdings" panose="05000000000000000000" pitchFamily="2" charset="2"/>
              </a:rPr>
              <a:t>  </a:t>
            </a:r>
            <a:r>
              <a:rPr lang="fr-FR" sz="2400" spc="-1" dirty="0">
                <a:solidFill>
                  <a:srgbClr val="262626"/>
                </a:solidFill>
                <a:cs typeface="Times New Roman" panose="02020603050405020304" pitchFamily="18" charset="0"/>
              </a:rPr>
              <a:t>La démarche  onomasiologique propre à la terminologie est </a:t>
            </a:r>
            <a:r>
              <a:rPr lang="fr-FR" sz="2400" spc="-1" dirty="0" smtClean="0">
                <a:solidFill>
                  <a:srgbClr val="262626"/>
                </a:solidFill>
                <a:cs typeface="Times New Roman" panose="02020603050405020304" pitchFamily="18" charset="0"/>
              </a:rPr>
              <a:t>utilisée,</a:t>
            </a:r>
            <a:r>
              <a:rPr lang="fr-FR" sz="2400" dirty="0">
                <a:cs typeface="Times New Roman" panose="02020603050405020304" pitchFamily="18" charset="0"/>
              </a:rPr>
              <a:t> </a:t>
            </a:r>
            <a:r>
              <a:rPr lang="fr-FR" sz="2400" spc="-1" dirty="0" smtClean="0">
                <a:solidFill>
                  <a:srgbClr val="262626"/>
                </a:solidFill>
                <a:cs typeface="Times New Roman" panose="02020603050405020304" pitchFamily="18" charset="0"/>
              </a:rPr>
              <a:t>Il </a:t>
            </a:r>
            <a:r>
              <a:rPr lang="fr-FR" sz="2400" spc="-1" dirty="0">
                <a:solidFill>
                  <a:srgbClr val="262626"/>
                </a:solidFill>
                <a:cs typeface="Times New Roman" panose="02020603050405020304" pitchFamily="18" charset="0"/>
              </a:rPr>
              <a:t>consiste à trouver le ou les termes utilisés (attestés) ou possibles (néologismes crées) qui désignent une notion </a:t>
            </a:r>
            <a:r>
              <a:rPr lang="fr-FR" sz="2400" spc="-1" dirty="0" smtClean="0">
                <a:solidFill>
                  <a:srgbClr val="262626"/>
                </a:solidFill>
                <a:cs typeface="Times New Roman" panose="02020603050405020304" pitchFamily="18" charset="0"/>
              </a:rPr>
              <a:t>connue</a:t>
            </a:r>
            <a:r>
              <a:rPr lang="fr-FR" sz="2000" spc="-1" dirty="0" smtClean="0">
                <a:solidFill>
                  <a:srgbClr val="262626"/>
                </a:solidFill>
                <a:cs typeface="Times New Roman" panose="02020603050405020304" pitchFamily="18" charset="0"/>
              </a:rPr>
              <a:t>.</a:t>
            </a:r>
            <a:r>
              <a:rPr lang="fr-FR" sz="2000" dirty="0" smtClean="0">
                <a:cs typeface="Times New Roman" panose="02020603050405020304" pitchFamily="18" charset="0"/>
              </a:rPr>
              <a:t/>
            </a:r>
            <a:br>
              <a:rPr lang="fr-FR" sz="2000" dirty="0" smtClean="0">
                <a:cs typeface="Times New Roman" panose="02020603050405020304" pitchFamily="18" charset="0"/>
              </a:rPr>
            </a:br>
            <a:r>
              <a:rPr lang="fr-FR" sz="2000" dirty="0" smtClean="0"/>
              <a:t/>
            </a:r>
            <a:br>
              <a:rPr lang="fr-FR" sz="2000" dirty="0" smtClean="0"/>
            </a:br>
            <a:r>
              <a:rPr lang="fr-FR" sz="2000" spc="-1" dirty="0" smtClean="0">
                <a:solidFill>
                  <a:srgbClr val="262626"/>
                </a:solidFill>
                <a:latin typeface="Times New Roman"/>
              </a:rPr>
              <a:t> </a:t>
            </a:r>
            <a:endParaRPr lang="fr-FR" sz="2000" spc="-1" dirty="0"/>
          </a:p>
        </p:txBody>
      </p:sp>
    </p:spTree>
  </p:cSld>
  <p:clrMapOvr>
    <a:masterClrMapping/>
  </p:clrMapOvr>
  <p:transition spd="slow" advTm="0">
    <p:wipe/>
  </p:transition>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91570" y="180763"/>
            <a:ext cx="10626707" cy="6955750"/>
          </a:xfrm>
          <a:prstGeom prst="rect">
            <a:avLst/>
          </a:prstGeom>
        </p:spPr>
        <p:txBody>
          <a:bodyPr wrap="square">
            <a:spAutoFit/>
          </a:bodyPr>
          <a:lstStyle/>
          <a:p>
            <a:r>
              <a:rPr lang="fr-FR" sz="2400" b="1" spc="-1" dirty="0" smtClean="0">
                <a:solidFill>
                  <a:srgbClr val="262626"/>
                </a:solidFill>
                <a:latin typeface="Times New Roman"/>
              </a:rPr>
              <a:t>► </a:t>
            </a:r>
            <a:r>
              <a:rPr lang="fr-FR" sz="2400" b="1" spc="-1" dirty="0">
                <a:solidFill>
                  <a:srgbClr val="262626"/>
                </a:solidFill>
              </a:rPr>
              <a:t>Constitution du dossier et de la fiche </a:t>
            </a:r>
            <a:r>
              <a:rPr lang="fr-FR" sz="2400" b="1" spc="-1" dirty="0" smtClean="0">
                <a:solidFill>
                  <a:srgbClr val="262626"/>
                </a:solidFill>
              </a:rPr>
              <a:t>terminologique</a:t>
            </a:r>
          </a:p>
          <a:p>
            <a:r>
              <a:rPr lang="fr-FR" sz="2000" spc="-1" dirty="0">
                <a:solidFill>
                  <a:srgbClr val="262626"/>
                </a:solidFill>
              </a:rPr>
              <a:t>L’établissement d’un dossier ou d’un fichier terminologique est </a:t>
            </a:r>
            <a:r>
              <a:rPr lang="fr-FR" sz="2000" spc="-1" dirty="0" smtClean="0">
                <a:solidFill>
                  <a:srgbClr val="262626"/>
                </a:solidFill>
              </a:rPr>
              <a:t>fondamental.</a:t>
            </a:r>
          </a:p>
          <a:p>
            <a:endParaRPr lang="fr-FR" sz="2000" b="1" spc="-1" dirty="0" smtClean="0">
              <a:solidFill>
                <a:srgbClr val="262626"/>
              </a:solidFill>
            </a:endParaRPr>
          </a:p>
          <a:p>
            <a:r>
              <a:rPr lang="fr-FR" b="1" spc="-1" dirty="0">
                <a:solidFill>
                  <a:srgbClr val="262626"/>
                </a:solidFill>
                <a:cs typeface="Times New Roman" panose="02020603050405020304" pitchFamily="18" charset="0"/>
              </a:rPr>
              <a:t>	</a:t>
            </a:r>
            <a:r>
              <a:rPr lang="fr-FR" sz="2000" b="1" spc="-1" dirty="0" smtClean="0">
                <a:solidFill>
                  <a:srgbClr val="262626"/>
                </a:solidFill>
              </a:rPr>
              <a:t>► </a:t>
            </a:r>
            <a:r>
              <a:rPr lang="fr-FR" sz="2000" b="1" spc="-1" dirty="0" smtClean="0">
                <a:solidFill>
                  <a:srgbClr val="262626"/>
                </a:solidFill>
                <a:cs typeface="Times New Roman" panose="02020603050405020304" pitchFamily="18" charset="0"/>
              </a:rPr>
              <a:t>Constitution </a:t>
            </a:r>
            <a:r>
              <a:rPr lang="fr-FR" sz="2000" b="1" spc="-1" dirty="0">
                <a:solidFill>
                  <a:srgbClr val="262626"/>
                </a:solidFill>
                <a:cs typeface="Times New Roman" panose="02020603050405020304" pitchFamily="18" charset="0"/>
              </a:rPr>
              <a:t>du </a:t>
            </a:r>
            <a:r>
              <a:rPr lang="fr-FR" sz="2000" b="1" spc="-1" dirty="0" smtClean="0">
                <a:solidFill>
                  <a:srgbClr val="262626"/>
                </a:solidFill>
                <a:cs typeface="Times New Roman" panose="02020603050405020304" pitchFamily="18" charset="0"/>
              </a:rPr>
              <a:t>dossier</a:t>
            </a:r>
          </a:p>
          <a:p>
            <a:r>
              <a:rPr lang="fr-FR" sz="2000" spc="-1" dirty="0" smtClean="0">
                <a:solidFill>
                  <a:srgbClr val="262626"/>
                </a:solidFill>
                <a:cs typeface="Times New Roman" panose="02020603050405020304" pitchFamily="18" charset="0"/>
              </a:rPr>
              <a:t>Le </a:t>
            </a:r>
            <a:r>
              <a:rPr lang="fr-FR" sz="2000" spc="-1" dirty="0">
                <a:solidFill>
                  <a:srgbClr val="262626"/>
                </a:solidFill>
                <a:cs typeface="Times New Roman" panose="02020603050405020304" pitchFamily="18" charset="0"/>
              </a:rPr>
              <a:t>dossier terminologique comporte </a:t>
            </a:r>
            <a:r>
              <a:rPr lang="fr-FR" sz="2000" spc="-1" dirty="0" smtClean="0">
                <a:solidFill>
                  <a:srgbClr val="262626"/>
                </a:solidFill>
                <a:cs typeface="Times New Roman" panose="02020603050405020304" pitchFamily="18" charset="0"/>
              </a:rPr>
              <a:t>un ensemble de fiches portant sur l’ensemble des sous-domaines fondamentaux du domaine étudié.</a:t>
            </a:r>
            <a:r>
              <a:rPr lang="fr-FR" sz="2000" dirty="0" smtClean="0">
                <a:cs typeface="Times New Roman" panose="02020603050405020304" pitchFamily="18" charset="0"/>
              </a:rPr>
              <a:t/>
            </a:r>
            <a:br>
              <a:rPr lang="fr-FR" sz="2000" dirty="0" smtClean="0">
                <a:cs typeface="Times New Roman" panose="02020603050405020304" pitchFamily="18" charset="0"/>
              </a:rPr>
            </a:br>
            <a:r>
              <a:rPr lang="fr-FR" sz="2000" dirty="0" smtClean="0">
                <a:cs typeface="Times New Roman" panose="02020603050405020304" pitchFamily="18" charset="0"/>
              </a:rPr>
              <a:t> </a:t>
            </a:r>
            <a:r>
              <a:rPr lang="fr-FR" sz="2000" b="1" i="1" spc="-1" dirty="0" smtClean="0">
                <a:solidFill>
                  <a:srgbClr val="262626"/>
                </a:solidFill>
                <a:sym typeface="Wingdings" panose="05000000000000000000" pitchFamily="2" charset="2"/>
              </a:rPr>
              <a:t></a:t>
            </a:r>
            <a:r>
              <a:rPr lang="fr-FR" sz="2000" spc="-1" dirty="0" smtClean="0">
                <a:solidFill>
                  <a:srgbClr val="262626"/>
                </a:solidFill>
              </a:rPr>
              <a:t> </a:t>
            </a:r>
            <a:r>
              <a:rPr lang="fr-FR" sz="2000" spc="-1" dirty="0" smtClean="0">
                <a:solidFill>
                  <a:srgbClr val="262626"/>
                </a:solidFill>
                <a:cs typeface="Times New Roman" panose="02020603050405020304" pitchFamily="18" charset="0"/>
              </a:rPr>
              <a:t>Nous avons dressé une liste des termes en français nécessaire au traitement des plantes industrielles.</a:t>
            </a:r>
            <a:r>
              <a:rPr lang="fr-FR" sz="2000" dirty="0" smtClean="0">
                <a:cs typeface="Times New Roman" panose="02020603050405020304" pitchFamily="18" charset="0"/>
              </a:rPr>
              <a:t/>
            </a:r>
            <a:br>
              <a:rPr lang="fr-FR" sz="2000" dirty="0" smtClean="0">
                <a:cs typeface="Times New Roman" panose="02020603050405020304" pitchFamily="18" charset="0"/>
              </a:rPr>
            </a:br>
            <a:r>
              <a:rPr lang="fr-FR" sz="2000" dirty="0" smtClean="0">
                <a:cs typeface="Times New Roman" panose="02020603050405020304" pitchFamily="18" charset="0"/>
              </a:rPr>
              <a:t>  </a:t>
            </a:r>
            <a:r>
              <a:rPr lang="fr-FR" sz="2000" b="1" i="1" spc="-1" dirty="0" smtClean="0">
                <a:solidFill>
                  <a:srgbClr val="262626"/>
                </a:solidFill>
                <a:sym typeface="Wingdings" panose="05000000000000000000" pitchFamily="2" charset="2"/>
              </a:rPr>
              <a:t></a:t>
            </a:r>
            <a:r>
              <a:rPr lang="fr-FR" sz="2000" spc="-1" dirty="0" smtClean="0">
                <a:solidFill>
                  <a:srgbClr val="262626"/>
                </a:solidFill>
              </a:rPr>
              <a:t> </a:t>
            </a:r>
            <a:r>
              <a:rPr lang="fr-FR" sz="2000" spc="-1" dirty="0" smtClean="0">
                <a:solidFill>
                  <a:srgbClr val="262626"/>
                </a:solidFill>
                <a:cs typeface="Times New Roman" panose="02020603050405020304" pitchFamily="18" charset="0"/>
              </a:rPr>
              <a:t>La sélection s’effectue selon les critères pertinents de la terminologie (précision, homogénéité, cohérence) et richesse des éléments définitoires dans les justifications.</a:t>
            </a:r>
            <a:r>
              <a:rPr lang="fr-FR" sz="2000" dirty="0" smtClean="0">
                <a:cs typeface="Times New Roman" panose="02020603050405020304" pitchFamily="18" charset="0"/>
              </a:rPr>
              <a:t/>
            </a:r>
            <a:br>
              <a:rPr lang="fr-FR" sz="2000" dirty="0" smtClean="0">
                <a:cs typeface="Times New Roman" panose="02020603050405020304" pitchFamily="18" charset="0"/>
              </a:rPr>
            </a:br>
            <a:r>
              <a:rPr lang="fr-FR" dirty="0" smtClean="0">
                <a:cs typeface="Times New Roman" panose="02020603050405020304" pitchFamily="18" charset="0"/>
              </a:rPr>
              <a:t>	</a:t>
            </a:r>
            <a:r>
              <a:rPr lang="fr-FR" sz="2000" b="1" spc="-1" dirty="0" smtClean="0">
                <a:solidFill>
                  <a:srgbClr val="262626"/>
                </a:solidFill>
              </a:rPr>
              <a:t>► </a:t>
            </a:r>
            <a:r>
              <a:rPr lang="fr-FR" sz="2000" b="1" spc="-1" dirty="0" smtClean="0">
                <a:solidFill>
                  <a:srgbClr val="262626"/>
                </a:solidFill>
                <a:cs typeface="Times New Roman" panose="02020603050405020304" pitchFamily="18" charset="0"/>
              </a:rPr>
              <a:t>Fiche terminologique</a:t>
            </a:r>
            <a:r>
              <a:rPr lang="fr-FR" sz="2000" dirty="0" smtClean="0">
                <a:cs typeface="Times New Roman" panose="02020603050405020304" pitchFamily="18" charset="0"/>
              </a:rPr>
              <a:t/>
            </a:r>
            <a:br>
              <a:rPr lang="fr-FR" sz="2000" dirty="0" smtClean="0">
                <a:cs typeface="Times New Roman" panose="02020603050405020304" pitchFamily="18" charset="0"/>
              </a:rPr>
            </a:br>
            <a:r>
              <a:rPr lang="fr-FR" sz="3600" b="1" i="1" spc="-1" dirty="0" smtClean="0">
                <a:solidFill>
                  <a:srgbClr val="262626"/>
                </a:solidFill>
                <a:sym typeface="Wingdings" panose="05000000000000000000" pitchFamily="2" charset="2"/>
              </a:rPr>
              <a:t></a:t>
            </a:r>
            <a:r>
              <a:rPr lang="fr-FR" sz="3600" spc="-1" dirty="0" smtClean="0">
                <a:solidFill>
                  <a:srgbClr val="262626"/>
                </a:solidFill>
                <a:cs typeface="Times New Roman" panose="02020603050405020304" pitchFamily="18" charset="0"/>
              </a:rPr>
              <a:t> </a:t>
            </a:r>
            <a:r>
              <a:rPr lang="fr-FR" sz="2000" spc="-1" dirty="0" smtClean="0">
                <a:solidFill>
                  <a:srgbClr val="262626"/>
                </a:solidFill>
                <a:cs typeface="Times New Roman" panose="02020603050405020304" pitchFamily="18" charset="0"/>
              </a:rPr>
              <a:t>Les fiches sont bilingues et  rangées dans l’ordre alphabétique.</a:t>
            </a:r>
            <a:r>
              <a:rPr lang="fr-FR" sz="2000" dirty="0" smtClean="0">
                <a:cs typeface="Times New Roman" panose="02020603050405020304" pitchFamily="18" charset="0"/>
              </a:rPr>
              <a:t/>
            </a:r>
            <a:br>
              <a:rPr lang="fr-FR" sz="2000" dirty="0" smtClean="0">
                <a:cs typeface="Times New Roman" panose="02020603050405020304" pitchFamily="18" charset="0"/>
              </a:rPr>
            </a:br>
            <a:r>
              <a:rPr lang="fr-FR" sz="3600" b="1" i="1" spc="-1" dirty="0" smtClean="0">
                <a:solidFill>
                  <a:srgbClr val="262626"/>
                </a:solidFill>
                <a:sym typeface="Wingdings" panose="05000000000000000000" pitchFamily="2" charset="2"/>
              </a:rPr>
              <a:t></a:t>
            </a:r>
            <a:r>
              <a:rPr lang="fr-FR" sz="3600" spc="-1" dirty="0" smtClean="0">
                <a:solidFill>
                  <a:srgbClr val="262626"/>
                </a:solidFill>
              </a:rPr>
              <a:t> </a:t>
            </a:r>
            <a:r>
              <a:rPr lang="fr-FR" sz="2000" spc="-1" dirty="0" smtClean="0">
                <a:solidFill>
                  <a:srgbClr val="262626"/>
                </a:solidFill>
                <a:cs typeface="Times New Roman" panose="02020603050405020304" pitchFamily="18" charset="0"/>
              </a:rPr>
              <a:t>Chacune des rubriques contient une information unitaire</a:t>
            </a:r>
            <a:r>
              <a:rPr lang="fr-FR" sz="2800" spc="-1" dirty="0" smtClean="0">
                <a:solidFill>
                  <a:srgbClr val="262626"/>
                </a:solidFill>
                <a:cs typeface="Times New Roman" panose="02020603050405020304" pitchFamily="18" charset="0"/>
              </a:rPr>
              <a:t> </a:t>
            </a:r>
            <a:r>
              <a:rPr lang="fr-FR" sz="2800" dirty="0" smtClean="0">
                <a:cs typeface="Times New Roman" panose="02020603050405020304" pitchFamily="18" charset="0"/>
              </a:rPr>
              <a:t/>
            </a:r>
            <a:br>
              <a:rPr lang="fr-FR" sz="2800" dirty="0" smtClean="0">
                <a:cs typeface="Times New Roman" panose="02020603050405020304" pitchFamily="18" charset="0"/>
              </a:rPr>
            </a:br>
            <a:r>
              <a:rPr lang="fr-FR" sz="2800" dirty="0" smtClean="0">
                <a:cs typeface="Times New Roman" panose="02020603050405020304" pitchFamily="18" charset="0"/>
              </a:rPr>
              <a:t>	</a:t>
            </a:r>
            <a:r>
              <a:rPr lang="fr-FR" sz="2000" b="1" spc="-1" dirty="0" smtClean="0">
                <a:solidFill>
                  <a:srgbClr val="262626"/>
                </a:solidFill>
              </a:rPr>
              <a:t>► </a:t>
            </a:r>
            <a:r>
              <a:rPr lang="fr-FR" sz="2000" b="1" spc="-1" dirty="0" smtClean="0">
                <a:solidFill>
                  <a:srgbClr val="262626"/>
                </a:solidFill>
                <a:cs typeface="Times New Roman" panose="02020603050405020304" pitchFamily="18" charset="0"/>
              </a:rPr>
              <a:t>Protocole de la rédaction</a:t>
            </a:r>
            <a:r>
              <a:rPr lang="fr-FR" sz="2000" dirty="0" smtClean="0">
                <a:cs typeface="Times New Roman" panose="02020603050405020304" pitchFamily="18" charset="0"/>
              </a:rPr>
              <a:t/>
            </a:r>
            <a:br>
              <a:rPr lang="fr-FR" sz="2000" dirty="0" smtClean="0">
                <a:cs typeface="Times New Roman" panose="02020603050405020304" pitchFamily="18" charset="0"/>
              </a:rPr>
            </a:br>
            <a:r>
              <a:rPr lang="fr-FR" sz="2800" b="1" i="1" spc="-1" dirty="0" smtClean="0">
                <a:solidFill>
                  <a:srgbClr val="262626"/>
                </a:solidFill>
                <a:sym typeface="Wingdings" panose="05000000000000000000" pitchFamily="2" charset="2"/>
              </a:rPr>
              <a:t></a:t>
            </a:r>
            <a:r>
              <a:rPr lang="fr-FR" sz="2800" spc="-1" dirty="0" smtClean="0">
                <a:solidFill>
                  <a:srgbClr val="262626"/>
                </a:solidFill>
              </a:rPr>
              <a:t> </a:t>
            </a:r>
            <a:r>
              <a:rPr lang="fr-FR" sz="2000" spc="-1" dirty="0" smtClean="0">
                <a:solidFill>
                  <a:srgbClr val="262626"/>
                </a:solidFill>
                <a:cs typeface="Times New Roman" panose="02020603050405020304" pitchFamily="18" charset="0"/>
              </a:rPr>
              <a:t>Il explique aussi la façon dont les trente (30) termes sont traités au niveau de chacune des rubriques.</a:t>
            </a:r>
            <a:r>
              <a:rPr lang="fr-FR" sz="2000" dirty="0" smtClean="0">
                <a:cs typeface="Times New Roman" panose="02020603050405020304" pitchFamily="18" charset="0"/>
              </a:rPr>
              <a:t/>
            </a:r>
            <a:br>
              <a:rPr lang="fr-FR" sz="2000" dirty="0" smtClean="0">
                <a:cs typeface="Times New Roman" panose="02020603050405020304" pitchFamily="18" charset="0"/>
              </a:rPr>
            </a:br>
            <a:r>
              <a:rPr lang="fr-FR" sz="2000" dirty="0" smtClean="0">
                <a:cs typeface="Times New Roman" panose="02020603050405020304" pitchFamily="18" charset="0"/>
              </a:rPr>
              <a:t> </a:t>
            </a:r>
            <a:r>
              <a:rPr lang="fr-FR" sz="3600" b="1" i="1" spc="-1" dirty="0" smtClean="0">
                <a:solidFill>
                  <a:srgbClr val="262626"/>
                </a:solidFill>
                <a:sym typeface="Wingdings" panose="05000000000000000000" pitchFamily="2" charset="2"/>
              </a:rPr>
              <a:t> </a:t>
            </a:r>
            <a:r>
              <a:rPr lang="fr-FR" sz="2000" spc="-1" dirty="0" smtClean="0">
                <a:solidFill>
                  <a:srgbClr val="262626"/>
                </a:solidFill>
                <a:cs typeface="Times New Roman" panose="02020603050405020304" pitchFamily="18" charset="0"/>
              </a:rPr>
              <a:t>Le but visé à travers le présent protocole est d’expliquer les conventions et les paramètres </a:t>
            </a:r>
            <a:r>
              <a:rPr lang="fr-FR" dirty="0">
                <a:latin typeface="Times New Roman" panose="02020603050405020304" pitchFamily="18" charset="0"/>
                <a:cs typeface="Times New Roman" panose="02020603050405020304" pitchFamily="18" charset="0"/>
              </a:rPr>
              <a:t/>
            </a:r>
            <a:br>
              <a:rPr lang="fr-FR" dirty="0">
                <a:latin typeface="Times New Roman" panose="02020603050405020304" pitchFamily="18" charset="0"/>
                <a:cs typeface="Times New Roman" panose="02020603050405020304" pitchFamily="18" charset="0"/>
              </a:rPr>
            </a:br>
            <a:endParaRPr lang="fr-FR" dirty="0"/>
          </a:p>
        </p:txBody>
      </p:sp>
    </p:spTree>
    <p:extLst>
      <p:ext uri="{BB962C8B-B14F-4D97-AF65-F5344CB8AC3E}">
        <p14:creationId xmlns:p14="http://schemas.microsoft.com/office/powerpoint/2010/main" val="23349444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CustomShape 1"/>
          <p:cNvSpPr/>
          <p:nvPr/>
        </p:nvSpPr>
        <p:spPr>
          <a:xfrm>
            <a:off x="191729" y="0"/>
            <a:ext cx="11842955" cy="5052646"/>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nSpc>
                <a:spcPct val="100000"/>
              </a:lnSpc>
            </a:pPr>
            <a:r>
              <a:rPr lang="fr-FR" sz="2800" b="1" spc="-1" dirty="0" smtClean="0">
                <a:solidFill>
                  <a:srgbClr val="262626"/>
                </a:solidFill>
                <a:latin typeface="Times New Roman" panose="02020603050405020304" pitchFamily="18" charset="0"/>
                <a:cs typeface="Times New Roman" panose="02020603050405020304" pitchFamily="18" charset="0"/>
              </a:rPr>
              <a:t>                 </a:t>
            </a:r>
            <a:endParaRPr lang="fr-FR" sz="2800" spc="-1" dirty="0">
              <a:solidFill>
                <a:srgbClr val="262626"/>
              </a:solidFill>
              <a:ea typeface="DejaVu Sans"/>
              <a:cs typeface="Times New Roman" panose="02020603050405020304" pitchFamily="18" charset="0"/>
            </a:endParaRPr>
          </a:p>
          <a:p>
            <a:pPr marL="342900" indent="-342900">
              <a:lnSpc>
                <a:spcPct val="100000"/>
              </a:lnSpc>
              <a:buFont typeface="Wingdings" panose="05000000000000000000" pitchFamily="2" charset="2"/>
              <a:buChar char="F"/>
            </a:pPr>
            <a:endParaRPr lang="fr-FR" sz="2800" b="0" strike="noStrike" spc="-1" dirty="0" smtClean="0">
              <a:solidFill>
                <a:srgbClr val="262626"/>
              </a:solidFill>
              <a:ea typeface="DejaVu Sans"/>
              <a:cs typeface="Times New Roman" panose="02020603050405020304" pitchFamily="18" charset="0"/>
            </a:endParaRPr>
          </a:p>
          <a:p>
            <a:pPr marL="342900" indent="-342900">
              <a:lnSpc>
                <a:spcPct val="100000"/>
              </a:lnSpc>
              <a:buFont typeface="Wingdings" panose="05000000000000000000" pitchFamily="2" charset="2"/>
              <a:buChar char="F"/>
            </a:pPr>
            <a:r>
              <a:rPr lang="fr-FR" sz="2800" spc="-1" dirty="0" smtClean="0">
                <a:solidFill>
                  <a:srgbClr val="262626"/>
                </a:solidFill>
                <a:ea typeface="DejaVu Sans"/>
                <a:cs typeface="Times New Roman" panose="02020603050405020304" pitchFamily="18" charset="0"/>
              </a:rPr>
              <a:t>*</a:t>
            </a:r>
          </a:p>
          <a:p>
            <a:pPr>
              <a:lnSpc>
                <a:spcPct val="100000"/>
              </a:lnSpc>
            </a:pPr>
            <a:endParaRPr lang="fr-FR" sz="2800" b="0" strike="noStrike" spc="-1" dirty="0" smtClean="0">
              <a:solidFill>
                <a:srgbClr val="262626"/>
              </a:solidFill>
              <a:ea typeface="DejaVu Sans"/>
              <a:cs typeface="Times New Roman" panose="02020603050405020304" pitchFamily="18" charset="0"/>
            </a:endParaRPr>
          </a:p>
        </p:txBody>
      </p:sp>
      <p:sp>
        <p:nvSpPr>
          <p:cNvPr id="2" name="Rectangle 1"/>
          <p:cNvSpPr/>
          <p:nvPr/>
        </p:nvSpPr>
        <p:spPr>
          <a:xfrm>
            <a:off x="294968" y="0"/>
            <a:ext cx="11897032" cy="7263527"/>
          </a:xfrm>
          <a:prstGeom prst="rect">
            <a:avLst/>
          </a:prstGeom>
        </p:spPr>
        <p:txBody>
          <a:bodyPr wrap="square">
            <a:spAutoFit/>
          </a:bodyPr>
          <a:lstStyle/>
          <a:p>
            <a:pPr>
              <a:lnSpc>
                <a:spcPct val="100000"/>
              </a:lnSpc>
            </a:pPr>
            <a:r>
              <a:rPr lang="fr-FR" sz="2800" b="1" spc="-1" dirty="0">
                <a:solidFill>
                  <a:srgbClr val="262626"/>
                </a:solidFill>
                <a:latin typeface="Times New Roman" panose="02020603050405020304" pitchFamily="18" charset="0"/>
                <a:cs typeface="Times New Roman" panose="02020603050405020304" pitchFamily="18" charset="0"/>
              </a:rPr>
              <a:t>RÉSULTATS</a:t>
            </a:r>
            <a:endParaRPr lang="fr-FR" sz="2800" spc="-1" dirty="0">
              <a:solidFill>
                <a:srgbClr val="262626"/>
              </a:solidFill>
              <a:cs typeface="Times New Roman" panose="02020603050405020304" pitchFamily="18" charset="0"/>
            </a:endParaRPr>
          </a:p>
          <a:p>
            <a:pPr marL="342900" indent="-342900" algn="just">
              <a:lnSpc>
                <a:spcPct val="100000"/>
              </a:lnSpc>
              <a:buFont typeface="Wingdings" panose="05000000000000000000" pitchFamily="2" charset="2"/>
              <a:buChar char="F"/>
            </a:pPr>
            <a:r>
              <a:rPr lang="fr-FR" sz="2800" spc="-1" dirty="0">
                <a:solidFill>
                  <a:srgbClr val="262626"/>
                </a:solidFill>
                <a:cs typeface="Times New Roman" panose="02020603050405020304" pitchFamily="18" charset="0"/>
              </a:rPr>
              <a:t>Les enquêtes auprès de nos informateurs, se sont révélées être particulièrement difficiles. Nombre de termes relatifs aux plantes industrielles ont posé beaucoup de problèmes.  Pour les équivalents de plusieurs termes français, l’imprécision est souvent de mise en wolof. </a:t>
            </a:r>
            <a:r>
              <a:rPr lang="fr-FR" sz="2800" b="1" i="1" spc="-1" dirty="0">
                <a:solidFill>
                  <a:srgbClr val="262626"/>
                </a:solidFill>
                <a:sym typeface="Wingdings" panose="05000000000000000000" pitchFamily="2" charset="2"/>
              </a:rPr>
              <a:t> </a:t>
            </a:r>
            <a:r>
              <a:rPr lang="fr-FR" sz="2800" spc="-1" dirty="0">
                <a:solidFill>
                  <a:srgbClr val="262626"/>
                </a:solidFill>
                <a:cs typeface="Times New Roman" panose="02020603050405020304" pitchFamily="18" charset="0"/>
              </a:rPr>
              <a:t>Par conséquent, nous avons trouvé des solutions palliatives qui nous ont permis de résoudre le problème.</a:t>
            </a:r>
          </a:p>
          <a:p>
            <a:pPr algn="just">
              <a:lnSpc>
                <a:spcPct val="100000"/>
              </a:lnSpc>
            </a:pPr>
            <a:r>
              <a:rPr lang="fr-FR" sz="2800" b="1" spc="-1" dirty="0">
                <a:solidFill>
                  <a:srgbClr val="262626"/>
                </a:solidFill>
                <a:latin typeface="Times New Roman"/>
              </a:rPr>
              <a:t>	► Analyse des résultats</a:t>
            </a:r>
          </a:p>
          <a:p>
            <a:pPr algn="just"/>
            <a:r>
              <a:rPr lang="fr-FR" sz="2800" b="1" i="1" spc="-1" dirty="0">
                <a:solidFill>
                  <a:srgbClr val="262626"/>
                </a:solidFill>
                <a:latin typeface="Times New Roman"/>
                <a:sym typeface="Wingdings" panose="05000000000000000000" pitchFamily="2" charset="2"/>
              </a:rPr>
              <a:t>    </a:t>
            </a:r>
            <a:r>
              <a:rPr lang="fr-FR" sz="2800" dirty="0">
                <a:latin typeface="Times New Roman" panose="02020603050405020304" pitchFamily="18" charset="0"/>
                <a:cs typeface="Times New Roman" panose="02020603050405020304" pitchFamily="18" charset="0"/>
              </a:rPr>
              <a:t>Après ce travail préalable à toute étude terminologique, nous avons apprécié la capacité de la langue wolof par rapport aux plantes industrielles</a:t>
            </a:r>
            <a:r>
              <a:rPr lang="fr-FR" sz="2800" dirty="0" smtClean="0">
                <a:latin typeface="Times New Roman" panose="02020603050405020304" pitchFamily="18" charset="0"/>
                <a:cs typeface="Times New Roman" panose="02020603050405020304" pitchFamily="18" charset="0"/>
              </a:rPr>
              <a:t>. </a:t>
            </a:r>
            <a:r>
              <a:rPr lang="fr-FR" sz="2800" dirty="0">
                <a:latin typeface="Times New Roman" panose="02020603050405020304" pitchFamily="18" charset="0"/>
                <a:cs typeface="Times New Roman" panose="02020603050405020304" pitchFamily="18" charset="0"/>
              </a:rPr>
              <a:t>Au constat,</a:t>
            </a:r>
            <a:r>
              <a:rPr lang="fr-FR" sz="2800" strike="sngStrike" dirty="0">
                <a:latin typeface="Times New Roman" panose="02020603050405020304" pitchFamily="18" charset="0"/>
                <a:cs typeface="Times New Roman" panose="02020603050405020304" pitchFamily="18" charset="0"/>
              </a:rPr>
              <a:t> </a:t>
            </a:r>
            <a:r>
              <a:rPr lang="fr-FR" sz="2800" dirty="0">
                <a:latin typeface="Times New Roman" panose="02020603050405020304" pitchFamily="18" charset="0"/>
                <a:cs typeface="Times New Roman" panose="02020603050405020304" pitchFamily="18" charset="0"/>
              </a:rPr>
              <a:t>beaucoup d’équivalents n'existent pas en wolof. L’analyse nous a permis de mettre en exergue que la terminologie s’imprègne de la culture pour désigner pour désigner certains </a:t>
            </a:r>
            <a:r>
              <a:rPr lang="fr-FR" sz="2800" dirty="0" smtClean="0">
                <a:latin typeface="Times New Roman" panose="02020603050405020304" pitchFamily="18" charset="0"/>
                <a:cs typeface="Times New Roman" panose="02020603050405020304" pitchFamily="18" charset="0"/>
              </a:rPr>
              <a:t>termes</a:t>
            </a:r>
            <a:r>
              <a:rPr lang="fr-FR" sz="2800" spc="-1" dirty="0" smtClean="0">
                <a:solidFill>
                  <a:srgbClr val="262626"/>
                </a:solidFill>
                <a:cs typeface="Times New Roman" panose="02020603050405020304" pitchFamily="18" charset="0"/>
              </a:rPr>
              <a:t>. </a:t>
            </a:r>
            <a:r>
              <a:rPr lang="fr-FR" sz="2800" dirty="0" smtClean="0">
                <a:latin typeface="Times New Roman" panose="02020603050405020304" pitchFamily="18" charset="0"/>
                <a:cs typeface="Times New Roman" panose="02020603050405020304" pitchFamily="18" charset="0"/>
              </a:rPr>
              <a:t>Nous </a:t>
            </a:r>
            <a:r>
              <a:rPr lang="fr-FR" sz="2800" dirty="0">
                <a:latin typeface="Times New Roman" panose="02020603050405020304" pitchFamily="18" charset="0"/>
                <a:cs typeface="Times New Roman" panose="02020603050405020304" pitchFamily="18" charset="0"/>
              </a:rPr>
              <a:t>avons fait un travail de terminologue en proposant des équivalents wolof selon les possibilités qu’offre la langue. Ainsi, des emprunts, </a:t>
            </a:r>
            <a:r>
              <a:rPr lang="fr-FR" sz="2800" dirty="0"/>
              <a:t>le syntagme complétif, le syntagme qualificatif, la monosémie et la synonymie </a:t>
            </a:r>
            <a:r>
              <a:rPr lang="fr-FR" sz="2800" dirty="0">
                <a:latin typeface="Times New Roman" panose="02020603050405020304" pitchFamily="18" charset="0"/>
                <a:cs typeface="Times New Roman" panose="02020603050405020304" pitchFamily="18" charset="0"/>
              </a:rPr>
              <a:t> ont permis de résoudre ce problème.</a:t>
            </a:r>
          </a:p>
          <a:p>
            <a:endParaRPr lang="fr-FR" spc="-1" dirty="0">
              <a:solidFill>
                <a:srgbClr val="262626"/>
              </a:solidFill>
              <a:cs typeface="Times New Roman" panose="02020603050405020304" pitchFamily="18" charset="0"/>
            </a:endParaRPr>
          </a:p>
        </p:txBody>
      </p:sp>
    </p:spTree>
  </p:cSld>
  <p:clrMapOvr>
    <a:masterClrMapping/>
  </p:clrMapOvr>
  <p:transition spd="slow" advTm="0">
    <p:wipe/>
  </p:transition>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CustomShape 1"/>
          <p:cNvSpPr/>
          <p:nvPr/>
        </p:nvSpPr>
        <p:spPr>
          <a:xfrm>
            <a:off x="359764" y="0"/>
            <a:ext cx="11315895" cy="659187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lstStyle/>
          <a:p>
            <a:pPr lvl="0" algn="just"/>
            <a:r>
              <a:rPr lang="fr-FR" dirty="0" smtClean="0"/>
              <a:t>	</a:t>
            </a:r>
            <a:r>
              <a:rPr sz="2000" dirty="0">
                <a:latin typeface="Times New Roman" panose="02020603050405020304" pitchFamily="18" charset="0"/>
                <a:cs typeface="Times New Roman" panose="02020603050405020304" pitchFamily="18" charset="0"/>
              </a:rPr>
              <a:t/>
            </a:r>
            <a:br>
              <a:rPr sz="2000" dirty="0">
                <a:latin typeface="Times New Roman" panose="02020603050405020304" pitchFamily="18" charset="0"/>
                <a:cs typeface="Times New Roman" panose="02020603050405020304" pitchFamily="18" charset="0"/>
              </a:rPr>
            </a:br>
            <a:r>
              <a:rPr lang="fr-FR" sz="2000" dirty="0" smtClean="0">
                <a:latin typeface="Times New Roman" panose="02020603050405020304" pitchFamily="18" charset="0"/>
                <a:cs typeface="Times New Roman" panose="02020603050405020304" pitchFamily="18" charset="0"/>
              </a:rPr>
              <a:t>		</a:t>
            </a:r>
            <a:r>
              <a:rPr lang="fr-FR" sz="2800" b="1" spc="-1" dirty="0" smtClean="0">
                <a:solidFill>
                  <a:srgbClr val="262626"/>
                </a:solidFill>
                <a:latin typeface="Times New Roman" panose="02020603050405020304" pitchFamily="18" charset="0"/>
                <a:cs typeface="Times New Roman" panose="02020603050405020304" pitchFamily="18" charset="0"/>
              </a:rPr>
              <a:t>►</a:t>
            </a:r>
            <a:r>
              <a:rPr lang="fr-FR" sz="2800" b="1" i="1" spc="-1" dirty="0" smtClean="0">
                <a:solidFill>
                  <a:srgbClr val="262626"/>
                </a:solidFill>
                <a:latin typeface="Times New Roman" panose="02020603050405020304" pitchFamily="18" charset="0"/>
                <a:cs typeface="Times New Roman" panose="02020603050405020304" pitchFamily="18" charset="0"/>
              </a:rPr>
              <a:t> </a:t>
            </a:r>
            <a:r>
              <a:rPr lang="fr-FR" sz="2800" b="1" dirty="0">
                <a:latin typeface="Times New Roman" panose="02020603050405020304" pitchFamily="18" charset="0"/>
                <a:cs typeface="Times New Roman" panose="02020603050405020304" pitchFamily="18" charset="0"/>
              </a:rPr>
              <a:t>l</a:t>
            </a:r>
            <a:r>
              <a:rPr lang="fr-FR" sz="2800" b="1" dirty="0" smtClean="0">
                <a:latin typeface="Times New Roman" panose="02020603050405020304" pitchFamily="18" charset="0"/>
                <a:cs typeface="Times New Roman" panose="02020603050405020304" pitchFamily="18" charset="0"/>
              </a:rPr>
              <a:t>es termes issus des emprunts</a:t>
            </a:r>
            <a:endParaRPr lang="fr-FR" sz="2800" dirty="0">
              <a:latin typeface="Times New Roman" panose="02020603050405020304" pitchFamily="18" charset="0"/>
              <a:cs typeface="Times New Roman" panose="02020603050405020304" pitchFamily="18" charset="0"/>
            </a:endParaRPr>
          </a:p>
          <a:p>
            <a:pPr algn="just"/>
            <a:r>
              <a:rPr lang="fr-FR" sz="2800" i="1" dirty="0" smtClean="0"/>
              <a:t>E</a:t>
            </a:r>
            <a:r>
              <a:rPr lang="fr-FR" sz="2800" i="1" dirty="0" smtClean="0"/>
              <a:t>xemples:</a:t>
            </a:r>
            <a:r>
              <a:rPr lang="fr-FR" sz="2800" i="1" dirty="0"/>
              <a:t> </a:t>
            </a:r>
            <a:r>
              <a:rPr lang="fr-FR" sz="2800" i="1" dirty="0" smtClean="0"/>
              <a:t>«</a:t>
            </a:r>
            <a:r>
              <a:rPr lang="fr-FR" sz="2800" b="1" i="1" dirty="0"/>
              <a:t>Mango b-</a:t>
            </a:r>
            <a:r>
              <a:rPr lang="fr-FR" sz="2800" i="1" dirty="0"/>
              <a:t> » qui signifie  la mangue. Ce terme est un mot français emprunté par le </a:t>
            </a:r>
            <a:r>
              <a:rPr lang="fr-FR" sz="2800" i="1" dirty="0" smtClean="0"/>
              <a:t>wolof</a:t>
            </a:r>
            <a:r>
              <a:rPr lang="fr-FR" sz="2800" dirty="0" smtClean="0"/>
              <a:t>.  </a:t>
            </a:r>
            <a:r>
              <a:rPr lang="fr-FR" sz="2800" i="1" dirty="0" smtClean="0"/>
              <a:t>«</a:t>
            </a:r>
            <a:r>
              <a:rPr lang="fr-FR" sz="2800" i="1" dirty="0"/>
              <a:t> </a:t>
            </a:r>
            <a:r>
              <a:rPr lang="fr-FR" sz="2800" b="1" i="1" dirty="0" err="1"/>
              <a:t>Tomaate</a:t>
            </a:r>
            <a:r>
              <a:rPr lang="fr-FR" sz="2800" b="1" i="1" dirty="0"/>
              <a:t> b-</a:t>
            </a:r>
            <a:r>
              <a:rPr lang="fr-FR" sz="2800" i="1" dirty="0"/>
              <a:t>» qui signifie tomate. Ce terme est un mot français </a:t>
            </a:r>
            <a:r>
              <a:rPr lang="fr-FR" sz="2800" i="1" dirty="0"/>
              <a:t>emprunté . Les </a:t>
            </a:r>
            <a:r>
              <a:rPr lang="fr-FR" sz="2800" i="1" dirty="0"/>
              <a:t>locuteurs wolof ont déformé le mot français tomate qu’ils ont adopté dans leur </a:t>
            </a:r>
            <a:r>
              <a:rPr lang="fr-FR" sz="2800" i="1" dirty="0" smtClean="0"/>
              <a:t>lexique. </a:t>
            </a:r>
            <a:endParaRPr lang="fr-FR" sz="2400" dirty="0">
              <a:latin typeface="Times New Roman" panose="02020603050405020304" pitchFamily="18" charset="0"/>
              <a:cs typeface="Times New Roman" panose="02020603050405020304" pitchFamily="18" charset="0"/>
            </a:endParaRPr>
          </a:p>
          <a:p>
            <a:pPr algn="just"/>
            <a:r>
              <a:rPr lang="fr-FR" sz="2400" b="1" spc="-1" dirty="0" smtClean="0">
                <a:solidFill>
                  <a:srgbClr val="262626"/>
                </a:solidFill>
                <a:latin typeface="Times New Roman" panose="02020603050405020304" pitchFamily="18" charset="0"/>
                <a:cs typeface="Times New Roman" panose="02020603050405020304" pitchFamily="18" charset="0"/>
              </a:rPr>
              <a:t>		►</a:t>
            </a:r>
            <a:r>
              <a:rPr lang="fr-FR" sz="2400" b="1" dirty="0"/>
              <a:t> </a:t>
            </a:r>
            <a:r>
              <a:rPr lang="fr-FR" sz="2800" b="1" i="1" dirty="0"/>
              <a:t>Le syntagme complétif</a:t>
            </a:r>
            <a:endParaRPr lang="fr-FR" sz="2800" dirty="0"/>
          </a:p>
          <a:p>
            <a:pPr algn="just"/>
            <a:r>
              <a:rPr lang="fr-FR" sz="2400" dirty="0"/>
              <a:t>	</a:t>
            </a:r>
            <a:r>
              <a:rPr lang="fr-FR" sz="2800" dirty="0"/>
              <a:t>Un syntagme complétif est constitué de deux nominaux reliés par une marque connective et dont l’un, le complétant, détermine l’autre, le complété</a:t>
            </a:r>
            <a:r>
              <a:rPr lang="fr-FR" sz="2400" dirty="0"/>
              <a:t>. </a:t>
            </a:r>
            <a:r>
              <a:rPr lang="fr-FR" sz="2800" dirty="0" smtClean="0"/>
              <a:t>Il </a:t>
            </a:r>
            <a:r>
              <a:rPr lang="fr-FR" sz="2800" dirty="0"/>
              <a:t>se présente sous la structure suivante : </a:t>
            </a:r>
            <a:r>
              <a:rPr lang="fr-FR" sz="2800" b="1" dirty="0"/>
              <a:t>SN = Nominal complété + connecteur –u + Nominal complétant</a:t>
            </a:r>
            <a:r>
              <a:rPr lang="fr-FR" sz="2800" dirty="0"/>
              <a:t>. </a:t>
            </a:r>
            <a:endParaRPr lang="fr-FR" sz="2800" dirty="0" smtClean="0"/>
          </a:p>
          <a:p>
            <a:pPr algn="just"/>
            <a:r>
              <a:rPr lang="fr-FR" sz="2800" dirty="0" smtClean="0"/>
              <a:t>Notons </a:t>
            </a:r>
            <a:r>
              <a:rPr lang="fr-FR" sz="2800" dirty="0"/>
              <a:t>que dans cette structure, le complétant détermine le complété.  </a:t>
            </a:r>
            <a:r>
              <a:rPr lang="fr-FR" sz="2800" dirty="0" smtClean="0"/>
              <a:t>Exemple</a:t>
            </a:r>
            <a:r>
              <a:rPr lang="fr-FR" sz="2800" dirty="0"/>
              <a:t> :</a:t>
            </a:r>
            <a:r>
              <a:rPr lang="fr-FR" sz="2800" b="1" i="1" dirty="0"/>
              <a:t> « </a:t>
            </a:r>
            <a:r>
              <a:rPr lang="fr-FR" sz="2800" i="1" dirty="0" err="1"/>
              <a:t>Njambu</a:t>
            </a:r>
            <a:r>
              <a:rPr lang="fr-FR" sz="2800" i="1" dirty="0"/>
              <a:t> </a:t>
            </a:r>
            <a:r>
              <a:rPr lang="fr-FR" sz="2800" i="1" dirty="0" err="1"/>
              <a:t>sukar</a:t>
            </a:r>
            <a:r>
              <a:rPr lang="fr-FR" sz="2800" i="1" dirty="0"/>
              <a:t> b- »canne à </a:t>
            </a:r>
            <a:r>
              <a:rPr lang="fr-FR" sz="2800" i="1" dirty="0" smtClean="0"/>
              <a:t>sucre</a:t>
            </a:r>
          </a:p>
          <a:p>
            <a:endParaRPr lang="fr-FR" sz="2400" dirty="0" smtClean="0"/>
          </a:p>
          <a:p>
            <a:endParaRPr lang="fr-FR" sz="2400" dirty="0" smtClean="0">
              <a:latin typeface="Times New Roman" panose="02020603050405020304" pitchFamily="18" charset="0"/>
              <a:cs typeface="Times New Roman" panose="02020603050405020304" pitchFamily="18" charset="0"/>
            </a:endParaRPr>
          </a:p>
          <a:p>
            <a:pPr lvl="0"/>
            <a:r>
              <a:rPr lang="fr-FR" sz="2400" b="1" spc="-1" dirty="0" smtClean="0">
                <a:solidFill>
                  <a:srgbClr val="262626"/>
                </a:solidFill>
                <a:latin typeface="Times New Roman" panose="02020603050405020304" pitchFamily="18" charset="0"/>
                <a:cs typeface="Times New Roman" panose="02020603050405020304" pitchFamily="18" charset="0"/>
              </a:rPr>
              <a:t>		</a:t>
            </a:r>
            <a:r>
              <a:rPr sz="2400" dirty="0"/>
              <a:t/>
            </a:r>
            <a:br>
              <a:rPr sz="2400" dirty="0"/>
            </a:br>
            <a:endParaRPr lang="fr-FR" sz="2400" b="0" strike="noStrike" spc="-1" dirty="0">
              <a:latin typeface="Arial"/>
            </a:endParaRPr>
          </a:p>
        </p:txBody>
      </p:sp>
    </p:spTree>
  </p:cSld>
  <p:clrMapOvr>
    <a:masterClrMapping/>
  </p:clrMapOvr>
  <p:transition spd="slow" advTm="0">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54440" y="655900"/>
            <a:ext cx="10508104" cy="1477328"/>
          </a:xfrm>
          <a:prstGeom prst="rect">
            <a:avLst/>
          </a:prstGeom>
        </p:spPr>
        <p:txBody>
          <a:bodyPr wrap="square">
            <a:spAutoFit/>
          </a:bodyPr>
          <a:lstStyle/>
          <a:p>
            <a:endParaRPr lang="fr-FR" dirty="0"/>
          </a:p>
          <a:p>
            <a:pPr>
              <a:lnSpc>
                <a:spcPct val="100000"/>
              </a:lnSpc>
            </a:pPr>
            <a:endParaRPr lang="fr-FR"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F"/>
            </a:pPr>
            <a:endParaRPr lang="fr-FR" dirty="0" smtClean="0"/>
          </a:p>
          <a:p>
            <a:pPr marL="285750" indent="-285750">
              <a:buFont typeface="Wingdings" panose="05000000000000000000" pitchFamily="2" charset="2"/>
              <a:buChar char="F"/>
            </a:pPr>
            <a:endParaRPr lang="fr-FR" dirty="0" smtClean="0"/>
          </a:p>
          <a:p>
            <a:endParaRPr lang="fr-FR" dirty="0"/>
          </a:p>
        </p:txBody>
      </p:sp>
      <p:sp>
        <p:nvSpPr>
          <p:cNvPr id="4" name="Rectangle 3"/>
          <p:cNvSpPr/>
          <p:nvPr/>
        </p:nvSpPr>
        <p:spPr>
          <a:xfrm>
            <a:off x="383457" y="1"/>
            <a:ext cx="10854813" cy="7478970"/>
          </a:xfrm>
          <a:prstGeom prst="rect">
            <a:avLst/>
          </a:prstGeom>
        </p:spPr>
        <p:txBody>
          <a:bodyPr wrap="square">
            <a:spAutoFit/>
          </a:bodyPr>
          <a:lstStyle/>
          <a:p>
            <a:pPr lvl="0"/>
            <a:endParaRPr lang="fr-FR" sz="2400" b="1" spc="-1" dirty="0" smtClean="0">
              <a:solidFill>
                <a:srgbClr val="262626"/>
              </a:solidFill>
            </a:endParaRPr>
          </a:p>
          <a:p>
            <a:pPr algn="just"/>
            <a:r>
              <a:rPr lang="fr-FR" sz="2800" b="1" spc="-1" dirty="0" smtClean="0">
                <a:solidFill>
                  <a:srgbClr val="262626"/>
                </a:solidFill>
              </a:rPr>
              <a:t>		► </a:t>
            </a:r>
            <a:r>
              <a:rPr lang="fr-FR" sz="2800" b="1" i="1" dirty="0"/>
              <a:t>Le syntagme </a:t>
            </a:r>
            <a:r>
              <a:rPr lang="fr-FR" sz="2800" b="1" i="1" dirty="0" smtClean="0"/>
              <a:t>qualificatif</a:t>
            </a:r>
            <a:endParaRPr lang="fr-FR" sz="2800" dirty="0"/>
          </a:p>
          <a:p>
            <a:pPr algn="just"/>
            <a:r>
              <a:rPr lang="fr-FR" sz="2800" i="1" dirty="0"/>
              <a:t>En effet, un syntagme qualificatif est constitué de deux termes (un premier et un second) reliés par une marque relative. </a:t>
            </a:r>
            <a:r>
              <a:rPr lang="fr-FR" sz="2800" i="1" dirty="0"/>
              <a:t> </a:t>
            </a:r>
            <a:r>
              <a:rPr lang="fr-FR" sz="2800" i="1" dirty="0" smtClean="0"/>
              <a:t>Celle-ci </a:t>
            </a:r>
            <a:r>
              <a:rPr lang="fr-FR" sz="2800" i="1" dirty="0"/>
              <a:t>est constituée d’un classificateur nominal (cl) et d’une marque déterminative (u).</a:t>
            </a:r>
            <a:r>
              <a:rPr lang="fr-FR" sz="2800" dirty="0"/>
              <a:t> </a:t>
            </a:r>
            <a:r>
              <a:rPr lang="fr-FR" sz="2800" i="1" u="sng" dirty="0"/>
              <a:t> </a:t>
            </a:r>
            <a:r>
              <a:rPr lang="fr-FR" sz="2800" i="1" u="sng" dirty="0" smtClean="0"/>
              <a:t>Exemple</a:t>
            </a:r>
            <a:r>
              <a:rPr lang="fr-FR" sz="2800" i="1" dirty="0" smtClean="0"/>
              <a:t> </a:t>
            </a:r>
            <a:r>
              <a:rPr lang="fr-FR" sz="2800" i="1" dirty="0"/>
              <a:t>« </a:t>
            </a:r>
            <a:r>
              <a:rPr lang="fr-FR" sz="2800" i="1" dirty="0" err="1"/>
              <a:t>Limoŋ</a:t>
            </a:r>
            <a:r>
              <a:rPr lang="fr-FR" sz="2800" i="1" dirty="0"/>
              <a:t>  </a:t>
            </a:r>
            <a:r>
              <a:rPr lang="fr-FR" sz="2800" i="1" dirty="0" err="1"/>
              <a:t>gu</a:t>
            </a:r>
            <a:r>
              <a:rPr lang="fr-FR" sz="2800" i="1" dirty="0"/>
              <a:t> </a:t>
            </a:r>
            <a:r>
              <a:rPr lang="fr-FR" sz="2800" i="1" dirty="0" err="1"/>
              <a:t>mag</a:t>
            </a:r>
            <a:r>
              <a:rPr lang="fr-FR" sz="2800" i="1" dirty="0"/>
              <a:t> g- » </a:t>
            </a:r>
            <a:r>
              <a:rPr lang="fr-FR" sz="2800" dirty="0"/>
              <a:t>Le Limettier</a:t>
            </a:r>
            <a:r>
              <a:rPr lang="fr-FR" sz="2800" i="1" dirty="0"/>
              <a:t> </a:t>
            </a:r>
            <a:r>
              <a:rPr lang="fr-FR" sz="2800" dirty="0"/>
              <a:t>                 </a:t>
            </a:r>
            <a:r>
              <a:rPr lang="fr-FR" sz="2800" dirty="0">
                <a:cs typeface="Times New Roman" panose="02020603050405020304" pitchFamily="18" charset="0"/>
              </a:rPr>
              <a:t/>
            </a:r>
            <a:br>
              <a:rPr lang="fr-FR" sz="2800" dirty="0">
                <a:cs typeface="Times New Roman" panose="02020603050405020304" pitchFamily="18" charset="0"/>
              </a:rPr>
            </a:br>
            <a:r>
              <a:rPr lang="fr-FR" sz="2800" dirty="0" smtClean="0">
                <a:cs typeface="Times New Roman" panose="02020603050405020304" pitchFamily="18" charset="0"/>
              </a:rPr>
              <a:t>		</a:t>
            </a:r>
            <a:r>
              <a:rPr lang="fr-FR" sz="2800" b="1" spc="-1" dirty="0" smtClean="0">
                <a:solidFill>
                  <a:srgbClr val="262626"/>
                </a:solidFill>
                <a:cs typeface="Times New Roman" panose="02020603050405020304" pitchFamily="18" charset="0"/>
              </a:rPr>
              <a:t>► </a:t>
            </a:r>
            <a:r>
              <a:rPr lang="fr-FR" sz="2800" b="1" i="1" dirty="0" smtClean="0"/>
              <a:t>La monosémie</a:t>
            </a:r>
            <a:endParaRPr lang="fr-FR" sz="2800" dirty="0"/>
          </a:p>
          <a:p>
            <a:pPr algn="just"/>
            <a:r>
              <a:rPr lang="fr-FR" sz="2800" b="1" i="1" spc="-1" dirty="0">
                <a:solidFill>
                  <a:srgbClr val="262626"/>
                </a:solidFill>
                <a:sym typeface="Wingdings" panose="05000000000000000000" pitchFamily="2" charset="2"/>
              </a:rPr>
              <a:t>   </a:t>
            </a:r>
            <a:r>
              <a:rPr lang="fr-FR" sz="2800" dirty="0"/>
              <a:t>La monosémie se définit lorsqu'un mot n'a qu'un sens. </a:t>
            </a:r>
            <a:r>
              <a:rPr lang="fr-FR" sz="2800" dirty="0" smtClean="0"/>
              <a:t>Les </a:t>
            </a:r>
            <a:r>
              <a:rPr lang="fr-FR" sz="2800" dirty="0"/>
              <a:t>termes monosémiques sont nombreux dans notre dossier </a:t>
            </a:r>
            <a:r>
              <a:rPr lang="fr-FR" sz="2800" dirty="0" smtClean="0"/>
              <a:t>terminologique. </a:t>
            </a:r>
            <a:r>
              <a:rPr lang="fr-FR" sz="2800" b="1" dirty="0" smtClean="0"/>
              <a:t>Exemples</a:t>
            </a:r>
            <a:r>
              <a:rPr lang="fr-FR" sz="2800" b="1" dirty="0"/>
              <a:t> :</a:t>
            </a:r>
            <a:r>
              <a:rPr lang="fr-FR" sz="2800" dirty="0"/>
              <a:t> « </a:t>
            </a:r>
            <a:r>
              <a:rPr lang="fr-FR" sz="2800" dirty="0" err="1"/>
              <a:t>guy</a:t>
            </a:r>
            <a:r>
              <a:rPr lang="fr-FR" sz="2800" dirty="0"/>
              <a:t> g- » baobab ; « </a:t>
            </a:r>
            <a:r>
              <a:rPr lang="fr-FR" sz="2800" dirty="0" err="1"/>
              <a:t>yoos</a:t>
            </a:r>
            <a:r>
              <a:rPr lang="fr-FR" sz="2800" dirty="0"/>
              <a:t> g- »  le sisal; « </a:t>
            </a:r>
            <a:r>
              <a:rPr lang="fr-FR" sz="2800" dirty="0" err="1"/>
              <a:t>tandarùa</a:t>
            </a:r>
            <a:r>
              <a:rPr lang="fr-FR" sz="2800" dirty="0"/>
              <a:t> g- »’ le dattier ; « </a:t>
            </a:r>
            <a:r>
              <a:rPr lang="fr-FR" sz="2800" dirty="0" err="1"/>
              <a:t>mbóq</a:t>
            </a:r>
            <a:r>
              <a:rPr lang="fr-FR" sz="2800" dirty="0"/>
              <a:t> » le maïs ; « </a:t>
            </a:r>
            <a:r>
              <a:rPr lang="fr-FR" sz="2800" dirty="0" err="1"/>
              <a:t>Jinjeer</a:t>
            </a:r>
            <a:r>
              <a:rPr lang="fr-FR" sz="2800" dirty="0"/>
              <a:t> b-» le gingembre ; « </a:t>
            </a:r>
            <a:r>
              <a:rPr lang="fr-FR" sz="2800" dirty="0" err="1"/>
              <a:t>siteem</a:t>
            </a:r>
            <a:r>
              <a:rPr lang="fr-FR" sz="2800" dirty="0"/>
              <a:t> g- » le </a:t>
            </a:r>
            <a:r>
              <a:rPr lang="fr-FR" sz="2800" dirty="0" smtClean="0"/>
              <a:t>jujubier</a:t>
            </a:r>
            <a:endParaRPr lang="fr-FR" sz="2800" dirty="0">
              <a:cs typeface="Times New Roman" panose="02020603050405020304" pitchFamily="18" charset="0"/>
            </a:endParaRPr>
          </a:p>
          <a:p>
            <a:pPr lvl="0" algn="just"/>
            <a:r>
              <a:rPr lang="fr-FR" sz="2800" b="1" spc="-1" dirty="0">
                <a:solidFill>
                  <a:srgbClr val="262626"/>
                </a:solidFill>
                <a:cs typeface="Times New Roman" panose="02020603050405020304" pitchFamily="18" charset="0"/>
              </a:rPr>
              <a:t>		► </a:t>
            </a:r>
            <a:r>
              <a:rPr lang="fr-FR" sz="2800" b="1" dirty="0"/>
              <a:t>La synonymie </a:t>
            </a:r>
            <a:endParaRPr lang="fr-FR" sz="2800" dirty="0"/>
          </a:p>
          <a:p>
            <a:pPr algn="just"/>
            <a:r>
              <a:rPr lang="fr-FR" sz="2800" b="1" i="1" spc="-1" dirty="0">
                <a:solidFill>
                  <a:srgbClr val="262626"/>
                </a:solidFill>
                <a:sym typeface="Wingdings" panose="05000000000000000000" pitchFamily="2" charset="2"/>
              </a:rPr>
              <a:t>  </a:t>
            </a:r>
            <a:r>
              <a:rPr lang="fr-FR" sz="2800" dirty="0"/>
              <a:t>Il s'agit donc de désignation, concurrente pour un seul </a:t>
            </a:r>
            <a:r>
              <a:rPr lang="fr-FR" sz="2800" dirty="0" smtClean="0"/>
              <a:t>concept. Par </a:t>
            </a:r>
            <a:r>
              <a:rPr lang="fr-FR" sz="2800" dirty="0"/>
              <a:t>exemple : </a:t>
            </a:r>
            <a:r>
              <a:rPr lang="fr-FR" sz="2800" i="1" dirty="0" err="1"/>
              <a:t>Puloox</a:t>
            </a:r>
            <a:r>
              <a:rPr lang="fr-FR" sz="2800" i="1" dirty="0"/>
              <a:t> b-</a:t>
            </a:r>
            <a:r>
              <a:rPr lang="fr-FR" sz="2800" dirty="0"/>
              <a:t>≈</a:t>
            </a:r>
            <a:r>
              <a:rPr lang="fr-FR" sz="2800" i="1" dirty="0" err="1"/>
              <a:t>njàmbi</a:t>
            </a:r>
            <a:r>
              <a:rPr lang="fr-FR" sz="2800" i="1" dirty="0"/>
              <a:t> b- le manioc ; « </a:t>
            </a:r>
            <a:r>
              <a:rPr lang="fr-FR" sz="2800" i="1" dirty="0" err="1"/>
              <a:t>Njambu</a:t>
            </a:r>
            <a:r>
              <a:rPr lang="fr-FR" sz="2800" i="1" dirty="0"/>
              <a:t> </a:t>
            </a:r>
            <a:r>
              <a:rPr lang="fr-FR" sz="2800" i="1" dirty="0" err="1"/>
              <a:t>sukar</a:t>
            </a:r>
            <a:r>
              <a:rPr lang="fr-FR" sz="2800" i="1" dirty="0"/>
              <a:t> b- </a:t>
            </a:r>
            <a:r>
              <a:rPr lang="fr-FR" sz="2800" dirty="0"/>
              <a:t>≈</a:t>
            </a:r>
            <a:r>
              <a:rPr lang="fr-FR" sz="2800" i="1" dirty="0"/>
              <a:t> </a:t>
            </a:r>
            <a:r>
              <a:rPr lang="fr-FR" sz="2800" i="1" dirty="0" err="1"/>
              <a:t>kataxu</a:t>
            </a:r>
            <a:r>
              <a:rPr lang="fr-FR" sz="2800" i="1" dirty="0"/>
              <a:t> </a:t>
            </a:r>
            <a:r>
              <a:rPr lang="fr-FR" sz="2800" i="1" dirty="0" err="1"/>
              <a:t>sukar</a:t>
            </a:r>
            <a:r>
              <a:rPr lang="fr-FR" sz="2800" i="1" dirty="0"/>
              <a:t> b- » canne à sucre.</a:t>
            </a:r>
            <a:endParaRPr lang="fr-FR" sz="2800" dirty="0"/>
          </a:p>
          <a:p>
            <a:endParaRPr lang="fr-FR" dirty="0" smtClean="0"/>
          </a:p>
          <a:p>
            <a:endParaRPr lang="fr-FR" i="1" dirty="0" smtClean="0"/>
          </a:p>
        </p:txBody>
      </p:sp>
    </p:spTree>
    <p:extLst>
      <p:ext uri="{BB962C8B-B14F-4D97-AF65-F5344CB8AC3E}">
        <p14:creationId xmlns:p14="http://schemas.microsoft.com/office/powerpoint/2010/main" val="9014014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2735" y="0"/>
            <a:ext cx="12300155" cy="7109639"/>
          </a:xfrm>
          <a:prstGeom prst="rect">
            <a:avLst/>
          </a:prstGeom>
        </p:spPr>
        <p:txBody>
          <a:bodyPr wrap="square">
            <a:spAutoFit/>
          </a:bodyPr>
          <a:lstStyle/>
          <a:p>
            <a:pPr algn="just"/>
            <a:r>
              <a:rPr lang="fr-FR" sz="2800" b="1" spc="-1" dirty="0" smtClean="0">
                <a:solidFill>
                  <a:srgbClr val="262626"/>
                </a:solidFill>
                <a:latin typeface="Times New Roman"/>
              </a:rPr>
              <a:t>CONCLUSION</a:t>
            </a:r>
            <a:endParaRPr lang="fr-FR" sz="2800" dirty="0">
              <a:latin typeface="Times New Roman" panose="02020603050405020304" pitchFamily="18" charset="0"/>
              <a:cs typeface="Times New Roman" panose="02020603050405020304" pitchFamily="18" charset="0"/>
            </a:endParaRPr>
          </a:p>
          <a:p>
            <a:pPr algn="just"/>
            <a:r>
              <a:rPr lang="fr-FR" sz="2800" dirty="0" smtClean="0"/>
              <a:t>L'analyse </a:t>
            </a:r>
            <a:r>
              <a:rPr lang="fr-FR" sz="2800" dirty="0"/>
              <a:t>nous a permis d'apprécier la capacité de la langue wolof par rapport aux plantes industrielles. </a:t>
            </a:r>
            <a:r>
              <a:rPr lang="fr-FR" sz="2800" dirty="0" smtClean="0"/>
              <a:t>Cette </a:t>
            </a:r>
            <a:r>
              <a:rPr lang="fr-FR" sz="2800" dirty="0"/>
              <a:t>analyse a également permis de mettre en exergue que la terminologie s’imprègne de la culture pour désigner certains termes.  </a:t>
            </a:r>
            <a:r>
              <a:rPr lang="fr-FR" sz="2800" dirty="0" smtClean="0"/>
              <a:t>En </a:t>
            </a:r>
            <a:r>
              <a:rPr lang="fr-FR" sz="2800" dirty="0"/>
              <a:t>effet, la terminologie culturelle est l’une des approches les plus appropriées pour les activités terminologiques en langues </a:t>
            </a:r>
            <a:r>
              <a:rPr lang="fr-FR" sz="2800" dirty="0" smtClean="0"/>
              <a:t>africaines</a:t>
            </a:r>
            <a:r>
              <a:rPr lang="fr-FR" sz="2800" dirty="0" smtClean="0">
                <a:latin typeface="Times New Roman" panose="02020603050405020304" pitchFamily="18" charset="0"/>
                <a:cs typeface="Times New Roman" panose="02020603050405020304" pitchFamily="18" charset="0"/>
              </a:rPr>
              <a:t>. </a:t>
            </a:r>
            <a:r>
              <a:rPr lang="fr-FR" sz="2800" dirty="0" smtClean="0"/>
              <a:t>L'enrichissement </a:t>
            </a:r>
            <a:r>
              <a:rPr lang="fr-FR" sz="2800" dirty="0"/>
              <a:t>de nos langues nationales doit être considéré comme un moyen susceptible de contribuer efficacement à une bonne connaissance des équivalents. Enfin, l’étude et la conservation des langues africaines est un élément déterminant pour le développement et l’émergence des africains. Cette terminologie wolof des plantes industrielles  participera à l’effort de compréhension des végétaux concernés qui pour s’abriter, se vêtir, manger, produire ou décorer divers </a:t>
            </a:r>
            <a:r>
              <a:rPr lang="fr-FR" sz="2800" dirty="0" smtClean="0"/>
              <a:t>objets. En </a:t>
            </a:r>
            <a:r>
              <a:rPr lang="fr-FR" sz="2800" dirty="0"/>
              <a:t>fin, l’étude contribuera à l’enrichissement de la langue wolof et participera à la promotion des langues </a:t>
            </a:r>
            <a:r>
              <a:rPr lang="fr-FR" sz="2800" dirty="0" smtClean="0"/>
              <a:t>nationales</a:t>
            </a:r>
            <a:r>
              <a:rPr lang="fr-FR" sz="2800" dirty="0"/>
              <a:t> .</a:t>
            </a:r>
          </a:p>
          <a:p>
            <a:pPr marL="285750" indent="-285750">
              <a:buFont typeface="Wingdings" panose="05000000000000000000" pitchFamily="2" charset="2"/>
              <a:buChar char="F"/>
            </a:pPr>
            <a:endParaRPr lang="fr-FR" dirty="0"/>
          </a:p>
          <a:p>
            <a:pPr marL="285750" indent="-285750">
              <a:lnSpc>
                <a:spcPct val="100000"/>
              </a:lnSpc>
              <a:buFont typeface="Wingdings" panose="05000000000000000000" pitchFamily="2" charset="2"/>
              <a:buChar char="F"/>
            </a:pPr>
            <a:endParaRPr lang="fr-F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596751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1749</TotalTime>
  <Words>581</Words>
  <Application>Microsoft Office PowerPoint</Application>
  <PresentationFormat>Grand écran</PresentationFormat>
  <Paragraphs>74</Paragraphs>
  <Slides>12</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12</vt:i4>
      </vt:variant>
    </vt:vector>
  </HeadingPairs>
  <TitlesOfParts>
    <vt:vector size="19" baseType="lpstr">
      <vt:lpstr>Arial</vt:lpstr>
      <vt:lpstr>Calibri</vt:lpstr>
      <vt:lpstr>DejaVu Sans</vt:lpstr>
      <vt:lpstr>Symbol</vt:lpstr>
      <vt:lpstr>Times New Roman</vt:lpstr>
      <vt:lpstr>Wingdings</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subject/>
  <dc:creator>PC</dc:creator>
  <dc:description/>
  <cp:lastModifiedBy>lenovo</cp:lastModifiedBy>
  <cp:revision>192</cp:revision>
  <dcterms:created xsi:type="dcterms:W3CDTF">2019-04-25T10:08:12Z</dcterms:created>
  <dcterms:modified xsi:type="dcterms:W3CDTF">2024-11-19T00:28:00Z</dcterms:modified>
  <dc:language>fr-FR</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15.0000</vt:lpwstr>
  </property>
  <property fmtid="{D5CDD505-2E9C-101B-9397-08002B2CF9AE}" pid="3" name="HiddenSlides">
    <vt:i4>0</vt:i4>
  </property>
  <property fmtid="{D5CDD505-2E9C-101B-9397-08002B2CF9AE}" pid="4" name="HyperlinksChanged">
    <vt:bool>false</vt:bool>
  </property>
  <property fmtid="{D5CDD505-2E9C-101B-9397-08002B2CF9AE}" pid="5" name="LinksUpToDate">
    <vt:bool>false</vt:bool>
  </property>
  <property fmtid="{D5CDD505-2E9C-101B-9397-08002B2CF9AE}" pid="6" name="MMClips">
    <vt:i4>0</vt:i4>
  </property>
  <property fmtid="{D5CDD505-2E9C-101B-9397-08002B2CF9AE}" pid="7" name="Notes">
    <vt:i4>0</vt:i4>
  </property>
  <property fmtid="{D5CDD505-2E9C-101B-9397-08002B2CF9AE}" pid="8" name="PresentationFormat">
    <vt:lpwstr>Grand écran</vt:lpwstr>
  </property>
  <property fmtid="{D5CDD505-2E9C-101B-9397-08002B2CF9AE}" pid="9" name="ScaleCrop">
    <vt:bool>false</vt:bool>
  </property>
  <property fmtid="{D5CDD505-2E9C-101B-9397-08002B2CF9AE}" pid="10" name="ShareDoc">
    <vt:bool>false</vt:bool>
  </property>
  <property fmtid="{D5CDD505-2E9C-101B-9397-08002B2CF9AE}" pid="11" name="Slides">
    <vt:i4>28</vt:i4>
  </property>
</Properties>
</file>