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Century Gothic Paneuropean Bold" charset="1" panose="020B0702020202020204"/>
      <p:regular r:id="rId18"/>
    </p:embeddedFont>
    <p:embeddedFont>
      <p:font typeface="Century Gothic Paneuropean Italics" charset="1" panose="020B0502020202090204"/>
      <p:regular r:id="rId19"/>
    </p:embeddedFont>
    <p:embeddedFont>
      <p:font typeface="Century Gothic Paneuropean" charset="1" panose="020B0502020202020204"/>
      <p:regular r:id="rId20"/>
    </p:embeddedFont>
    <p:embeddedFont>
      <p:font typeface="Open Sans Bold" charset="1" panose="020B0806030504020204"/>
      <p:regular r:id="rId21"/>
    </p:embeddedFont>
    <p:embeddedFont>
      <p:font typeface="Open Sans" charset="1" panose="020B06060305040202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8827630" y="7892186"/>
            <a:ext cx="632741" cy="858719"/>
          </a:xfrm>
          <a:custGeom>
            <a:avLst/>
            <a:gdLst/>
            <a:ahLst/>
            <a:cxnLst/>
            <a:rect r="r" b="b" t="t" l="l"/>
            <a:pathLst>
              <a:path h="858719" w="632741">
                <a:moveTo>
                  <a:pt x="0" y="0"/>
                </a:moveTo>
                <a:lnTo>
                  <a:pt x="632740" y="0"/>
                </a:lnTo>
                <a:lnTo>
                  <a:pt x="632740" y="858719"/>
                </a:lnTo>
                <a:lnTo>
                  <a:pt x="0" y="8587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727781" y="7846376"/>
            <a:ext cx="801849" cy="950339"/>
          </a:xfrm>
          <a:custGeom>
            <a:avLst/>
            <a:gdLst/>
            <a:ahLst/>
            <a:cxnLst/>
            <a:rect r="r" b="b" t="t" l="l"/>
            <a:pathLst>
              <a:path h="950339" w="801849">
                <a:moveTo>
                  <a:pt x="0" y="0"/>
                </a:moveTo>
                <a:lnTo>
                  <a:pt x="801849" y="0"/>
                </a:lnTo>
                <a:lnTo>
                  <a:pt x="801849" y="950339"/>
                </a:lnTo>
                <a:lnTo>
                  <a:pt x="0" y="9503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769782" y="3231903"/>
            <a:ext cx="13269119" cy="2360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69"/>
              </a:lnSpc>
            </a:pPr>
            <a:r>
              <a:rPr lang="en-US" b="true" sz="4478">
                <a:solidFill>
                  <a:srgbClr val="004AAD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ANALYSE PRAGMATIQUE DU COMPLIMENT EN FULFULDE ET EN TUPURI: COMPARAISON INTERCULTURELLE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199295" y="6493501"/>
            <a:ext cx="8522150" cy="531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2"/>
              </a:lnSpc>
            </a:pPr>
            <a:r>
              <a:rPr lang="en-US" sz="3073" b="true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Joseph Avodo Avodo, PhD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199295" y="7161361"/>
            <a:ext cx="8522150" cy="488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2"/>
              </a:lnSpc>
            </a:pPr>
            <a:r>
              <a:rPr lang="en-US" sz="2873" i="true">
                <a:solidFill>
                  <a:srgbClr val="000000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FALSH, Université de Maroua, Cameroun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88343" y="9665305"/>
            <a:ext cx="11799113" cy="448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2573" i="true">
                <a:solidFill>
                  <a:srgbClr val="000000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DiCo2025, UNCHK - Banjul,27-28 mars 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4AAD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4291086" y="372022"/>
            <a:ext cx="8537178" cy="84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89"/>
              </a:lnSpc>
            </a:pPr>
            <a:r>
              <a:rPr lang="en-US" sz="4992">
                <a:solidFill>
                  <a:srgbClr val="004AAD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CADRE THÉORIQUE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69057" y="1510132"/>
            <a:ext cx="15966945" cy="8094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16394" indent="-358197" lvl="1">
              <a:lnSpc>
                <a:spcPts val="4977"/>
              </a:lnSpc>
              <a:buFont typeface="Arial"/>
              <a:buChar char="•"/>
            </a:pPr>
            <a:r>
              <a:rPr lang="en-US" sz="331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Discours laudatif en faver d’une personne dont le comportement, les qualités personnelles, certaines possessions, etc. sont jugés positifs ( Kerbrat-Orecchioni,1994; Mulo Farenkia,2010 )</a:t>
            </a:r>
          </a:p>
          <a:p>
            <a:pPr algn="l" marL="716394" indent="-358197" lvl="1">
              <a:lnSpc>
                <a:spcPts val="4977"/>
              </a:lnSpc>
              <a:buFont typeface="Arial"/>
              <a:buChar char="•"/>
            </a:pPr>
            <a:r>
              <a:rPr lang="en-US" sz="331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Acte de politesse positive ( Kerbrat-Orecchioni, 1992, 1994)</a:t>
            </a:r>
          </a:p>
          <a:p>
            <a:pPr algn="l" marL="716394" indent="-358197" lvl="1">
              <a:lnSpc>
                <a:spcPts val="4977"/>
              </a:lnSpc>
              <a:buFont typeface="Arial"/>
              <a:buChar char="•"/>
            </a:pPr>
            <a:r>
              <a:rPr lang="en-US" sz="331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4 conditions de réussite :  </a:t>
            </a:r>
            <a:r>
              <a:rPr lang="en-US" sz="3318" i="true">
                <a:solidFill>
                  <a:srgbClr val="000000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Propositional Content Rule</a:t>
            </a:r>
            <a:r>
              <a:rPr lang="en-US" sz="331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,  </a:t>
            </a:r>
            <a:r>
              <a:rPr lang="en-US" sz="3318" i="true">
                <a:solidFill>
                  <a:srgbClr val="000000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Preparatory Rule</a:t>
            </a:r>
            <a:r>
              <a:rPr lang="en-US" sz="331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,  </a:t>
            </a:r>
            <a:r>
              <a:rPr lang="en-US" sz="3318" i="true">
                <a:solidFill>
                  <a:srgbClr val="000000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Sincerity Rule</a:t>
            </a:r>
            <a:r>
              <a:rPr lang="en-US" sz="331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et</a:t>
            </a:r>
            <a:r>
              <a:rPr lang="en-US" sz="3318" i="true">
                <a:solidFill>
                  <a:srgbClr val="000000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 Essential Rule</a:t>
            </a:r>
            <a:r>
              <a:rPr lang="en-US" sz="331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(Searle 1969 :67).</a:t>
            </a:r>
          </a:p>
          <a:p>
            <a:pPr algn="l" marL="716394" indent="-358197" lvl="1">
              <a:lnSpc>
                <a:spcPts val="4977"/>
              </a:lnSpc>
              <a:buFont typeface="Arial"/>
              <a:buChar char="•"/>
            </a:pPr>
            <a:r>
              <a:rPr lang="en-US" sz="331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Le compliment : Kerbrat-Orecchioni (1987),  Saloua Zamouri (2016), Ostoloza Aristote (2019) , approche interculturelle (Nisjatul et Hamzah, 2020 ;  Purnomo et Khalawi, 2022 ; Saloua, 2016 ;  Mulo Farenkia , 2008, 2009).  </a:t>
            </a:r>
          </a:p>
          <a:p>
            <a:pPr algn="l" marL="716394" indent="-358197" lvl="1">
              <a:lnSpc>
                <a:spcPts val="4977"/>
              </a:lnSpc>
              <a:buFont typeface="Arial"/>
              <a:buChar char="•"/>
            </a:pPr>
            <a:r>
              <a:rPr lang="en-US" sz="331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La politesse au nord Cameroun (Ali Emat, 2014, 2019 ; Amina Goron, 2018 ; Modo Asse, 2021, Avodo Avodo, 2021 ; Avalaye, 2022)</a:t>
            </a:r>
          </a:p>
          <a:p>
            <a:pPr algn="ctr">
              <a:lnSpc>
                <a:spcPts val="4434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72214" y="4379740"/>
            <a:ext cx="13713565" cy="1284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7473" indent="-398737" lvl="1">
              <a:lnSpc>
                <a:spcPts val="5171"/>
              </a:lnSpc>
              <a:buFont typeface="Arial"/>
              <a:buChar char="•"/>
            </a:pPr>
            <a:r>
              <a:rPr lang="en-US" sz="3693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Scruter  les formulations, les stratégies discursives, les modificateurs et les propriétes stylistiques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4AAD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349876" y="507904"/>
            <a:ext cx="14051334" cy="936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89"/>
              </a:lnSpc>
            </a:pPr>
            <a:r>
              <a:rPr lang="en-US" sz="5492">
                <a:solidFill>
                  <a:srgbClr val="004AAD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PROBLEMATIQUE ET OBJECTIFS DE  L’ÉTUDE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72214" y="2099529"/>
            <a:ext cx="13713565" cy="1904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Traitement pragmatique des énoncés laudatifs dans deux langues véhiculaires africaines: le fulfuldé et le tupuri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072214" y="6035270"/>
            <a:ext cx="13323683" cy="1266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Examiner les similitudes et les variations entre les deux communautés linguistiques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072214" y="7673183"/>
            <a:ext cx="13713565" cy="1266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Déterminer l’effet des facteurs tels que la religion et le rapport de places sociales sur le compliement.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478481" y="401859"/>
            <a:ext cx="8537178" cy="936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89"/>
              </a:lnSpc>
            </a:pPr>
            <a:r>
              <a:rPr lang="en-US" sz="5492">
                <a:solidFill>
                  <a:srgbClr val="004AAD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MÉTHODOLOGIE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69057" y="2105128"/>
            <a:ext cx="14677161" cy="1266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63 participants fulfuldéphones et tupuriphones de Maroua (Extrême-Nord du Cameroun)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24394" y="7705881"/>
            <a:ext cx="14966487" cy="1904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 i="true">
                <a:solidFill>
                  <a:srgbClr val="000000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Cross Cultural Pragmatics</a:t>
            </a: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(Blum Kulka &amp; al. 1989, Wierzbika 1991) ou </a:t>
            </a:r>
            <a:r>
              <a:rPr lang="en-US" sz="3640" i="true">
                <a:solidFill>
                  <a:srgbClr val="000000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Contrastive Pragmatics</a:t>
            </a: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(Oleksy, 1989, Kerbrat-Orecchioni, 1994). 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4AAD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569057" y="3772414"/>
            <a:ext cx="14943049" cy="1282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6579" indent="-398290" lvl="1">
              <a:lnSpc>
                <a:spcPts val="5165"/>
              </a:lnSpc>
              <a:buFont typeface="Arial"/>
              <a:buChar char="•"/>
            </a:pPr>
            <a:r>
              <a:rPr lang="en-US" sz="3689" i="true">
                <a:solidFill>
                  <a:srgbClr val="000000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Discourse Completion Task</a:t>
            </a:r>
            <a:r>
              <a:rPr lang="en-US" sz="368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questionnaire ( DCT) : 4 situations (vêtement, savoir-faire, talent et maison)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52083" y="5455155"/>
            <a:ext cx="13784068" cy="1266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Corpus :  342 énoncés dont 209 en tupuri et 133 en fulfuldé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52083" y="6677569"/>
            <a:ext cx="14015611" cy="62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Transcription et traduction en français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221536" y="299529"/>
            <a:ext cx="10687216" cy="729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9"/>
              </a:lnSpc>
            </a:pPr>
            <a:r>
              <a:rPr lang="en-US" b="true" sz="4292">
                <a:solidFill>
                  <a:srgbClr val="004AAD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LES FORMULATIONS DU COMPLIMENT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27803" y="4258112"/>
            <a:ext cx="2557027" cy="2557027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297810" y="9734550"/>
            <a:ext cx="19346704" cy="821917"/>
            <a:chOff x="0" y="0"/>
            <a:chExt cx="5095428" cy="21647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4AAD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2214323" y="7100878"/>
            <a:ext cx="2353552" cy="2353552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2027803" y="1753929"/>
            <a:ext cx="2557027" cy="2557027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4581889" y="7014802"/>
            <a:ext cx="12722974" cy="1904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fulfuldéphones utilisent majoritairement les compliments complexes (59%)  comparativement aux locuteurs  du tupuri( 41%)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581889" y="4404523"/>
            <a:ext cx="12182616" cy="1956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00931" indent="-400466" lvl="1">
              <a:lnSpc>
                <a:spcPts val="5193"/>
              </a:lnSpc>
              <a:buFont typeface="Arial"/>
              <a:buChar char="•"/>
            </a:pPr>
            <a:r>
              <a:rPr lang="en-US" sz="370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locuteurs du fulfuldé priviligient les compliments explicites ( 57%) par rapport à veux du tupuri (43%).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882359" y="2161787"/>
            <a:ext cx="12917298" cy="1635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70790" indent="-335395" lvl="1">
              <a:lnSpc>
                <a:spcPts val="4349"/>
              </a:lnSpc>
              <a:buFont typeface="Arial"/>
              <a:buChar char="•"/>
            </a:pPr>
            <a:r>
              <a:rPr lang="en-US" sz="3106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compliments indirects  sont majoritairement utilisés par les locuteurs du fulfuldé ( 71%) que chez les tupuri ( 29%).  </a:t>
            </a:r>
          </a:p>
          <a:p>
            <a:pPr algn="l">
              <a:lnSpc>
                <a:spcPts val="434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17316" y="374372"/>
            <a:ext cx="10091747" cy="938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sz="5428">
                <a:solidFill>
                  <a:srgbClr val="004AAD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FORMULATIONS IMPLICITES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69057" y="2791524"/>
            <a:ext cx="8982216" cy="511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32"/>
              </a:lnSpc>
            </a:pPr>
            <a:r>
              <a:rPr lang="en-US" sz="3737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locuteurs des deux communautés utilisent les assertions, les exclamatifs et les questions pour adresser des compliments.</a:t>
            </a:r>
          </a:p>
          <a:p>
            <a:pPr algn="l">
              <a:lnSpc>
                <a:spcPts val="5232"/>
              </a:lnSpc>
            </a:pPr>
            <a:r>
              <a:rPr lang="en-US" sz="3737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locuteurs fulfulde emploient plus majoritairement ces actes de langue.</a:t>
            </a:r>
          </a:p>
          <a:p>
            <a:pPr algn="ctr">
              <a:lnSpc>
                <a:spcPts val="4657"/>
              </a:lnSpc>
            </a:pPr>
            <a:r>
              <a:rPr lang="en-US" sz="3326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actes injonctifs n’apparaissent pas chez les fulfuldéphones.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1007926" y="3608463"/>
            <a:ext cx="6539873" cy="5283583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69196" y="2631367"/>
            <a:ext cx="7968867" cy="6387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locuteurs du fulfulde utilisent majoritairement les compliments complexes comparativement aux locuteurs tupuri.  </a:t>
            </a:r>
          </a:p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Les locuteurs du fulfulde sont plus prolixes. C’est-à-dire que lorsqu’ils complimentent, ils ont tendance à produire plusieurs actes de langage.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625992" y="3115107"/>
            <a:ext cx="6860756" cy="6112298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2030746" y="183959"/>
            <a:ext cx="14226509" cy="844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89"/>
              </a:lnSpc>
            </a:pPr>
            <a:r>
              <a:rPr lang="en-US" sz="4992">
                <a:solidFill>
                  <a:srgbClr val="004AAD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FORMULATIONS COMPLEXES/ ÉLABORÉES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17316" y="374372"/>
            <a:ext cx="10091747" cy="938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sz="5428">
                <a:solidFill>
                  <a:srgbClr val="004AAD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STRATÉGIES DISCURSIVES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69057" y="2701966"/>
            <a:ext cx="5467468" cy="4858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1135" indent="-295567" lvl="1">
              <a:lnSpc>
                <a:spcPts val="3833"/>
              </a:lnSpc>
              <a:buFont typeface="Arial"/>
              <a:buChar char="•"/>
            </a:pPr>
            <a:r>
              <a:rPr lang="en-US" sz="273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stratégies de sincérité, de surprise, d’étonnement, l’expression du désir et du vœu sont présentes dans les deux groupes.</a:t>
            </a:r>
          </a:p>
          <a:p>
            <a:pPr algn="l">
              <a:lnSpc>
                <a:spcPts val="3833"/>
              </a:lnSpc>
            </a:pPr>
          </a:p>
          <a:p>
            <a:pPr algn="l" marL="591135" indent="-295567" lvl="1">
              <a:lnSpc>
                <a:spcPts val="3833"/>
              </a:lnSpc>
              <a:buFont typeface="Arial"/>
              <a:buChar char="•"/>
            </a:pPr>
            <a:r>
              <a:rPr lang="en-US" sz="273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Il </a:t>
            </a:r>
            <a:r>
              <a:rPr lang="en-US" sz="2738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existe  néanmoins des différences entre les locuteurs. authentique et vraie.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352992" y="1657536"/>
            <a:ext cx="9722376" cy="7796607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25428" y="383897"/>
            <a:ext cx="13252915" cy="838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15"/>
              </a:lnSpc>
            </a:pPr>
            <a:r>
              <a:rPr lang="en-US" sz="4868">
                <a:solidFill>
                  <a:srgbClr val="004AAD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MODIFICATEURS INTERNES ET EXTERNES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126768" y="1648816"/>
            <a:ext cx="8370425" cy="617846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1262" y="2129570"/>
            <a:ext cx="9821168" cy="79080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2062878" y="2488117"/>
          <a:ext cx="13804694" cy="5133975"/>
        </p:xfrm>
        <a:graphic>
          <a:graphicData uri="http://schemas.openxmlformats.org/drawingml/2006/table">
            <a:tbl>
              <a:tblPr/>
              <a:tblGrid>
                <a:gridCol w="5250829"/>
                <a:gridCol w="2891617"/>
                <a:gridCol w="3095207"/>
                <a:gridCol w="2567042"/>
              </a:tblGrid>
              <a:tr h="102679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Figures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Fulfuldé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Tupuri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Total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79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L’antiphrase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00 (00%)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01 ( 100%)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(01)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795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L’hyperbole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05 (84%)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01 (16%)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(06)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795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 comparaison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03 (30%)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07 (70%)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(10)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79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 personnification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01 ( 100%)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00 (00%)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(01)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4" id="14"/>
          <p:cNvSpPr txBox="true"/>
          <p:nvPr/>
        </p:nvSpPr>
        <p:spPr>
          <a:xfrm rot="0">
            <a:off x="2725373" y="321623"/>
            <a:ext cx="12407246" cy="844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89"/>
              </a:lnSpc>
            </a:pPr>
            <a:r>
              <a:rPr lang="en-US" sz="4992">
                <a:solidFill>
                  <a:srgbClr val="004AAD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LES PROPRIÉTÉS STYLISTIQUES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913852" y="5067300"/>
            <a:ext cx="13264741" cy="1325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605" indent="-410303" lvl="1">
              <a:lnSpc>
                <a:spcPts val="5321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La mise en relief de quelques traits sur  le style communicatif de chaque communauté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74131" y="3342348"/>
            <a:ext cx="13264741" cy="1404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785" indent="-431893" lvl="1">
              <a:lnSpc>
                <a:spcPts val="5601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L’influence des facteurs socioculturels: la religion, les valeurs culturelles, la hiérachie sociale, etc.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038133" y="233114"/>
            <a:ext cx="10736737" cy="903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409"/>
              </a:lnSpc>
            </a:pPr>
            <a:r>
              <a:rPr lang="en-US" sz="5292">
                <a:solidFill>
                  <a:srgbClr val="004AAD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CONCLUSION ET DISCUSSION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13852" y="6737243"/>
            <a:ext cx="12069186" cy="1266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5932" indent="-392966" lvl="1">
              <a:lnSpc>
                <a:spcPts val="5096"/>
              </a:lnSpc>
              <a:buFont typeface="Arial"/>
              <a:buChar char="•"/>
            </a:pPr>
            <a:r>
              <a:rPr lang="en-US" sz="364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Limites:  outils de collecte, taille de la population, types de données.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74131" y="1829061"/>
            <a:ext cx="14743162" cy="1256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5753" indent="-382877" lvl="1">
              <a:lnSpc>
                <a:spcPts val="4965"/>
              </a:lnSpc>
              <a:buFont typeface="Arial"/>
              <a:buChar char="•"/>
            </a:pPr>
            <a:r>
              <a:rPr lang="en-US" sz="3546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 compliment occupe une place importante dans la constructions des relations sociales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13852" y="8307244"/>
            <a:ext cx="14020273" cy="1306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2477" indent="-406238" lvl="1">
              <a:lnSpc>
                <a:spcPts val="5268"/>
              </a:lnSpc>
              <a:buFont typeface="Arial"/>
              <a:buChar char="•"/>
            </a:pPr>
            <a:r>
              <a:rPr lang="en-US" sz="3763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Perspectives:  études des interactions authentiques, comparaison interne, comparaison externe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59283" y="4578830"/>
            <a:ext cx="12387037" cy="100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b="true" sz="5787">
                <a:solidFill>
                  <a:srgbClr val="ECAC1B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SOKO DJUR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3268679"/>
            <a:ext cx="12387037" cy="100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b="true" sz="5787">
                <a:solidFill>
                  <a:srgbClr val="004AAD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THANK YOU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-529352" y="1517683"/>
            <a:ext cx="12387037" cy="100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b="true" sz="5787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MERCI BEAUCOUP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181965" y="6460367"/>
            <a:ext cx="12387037" cy="100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b="true" sz="5787">
                <a:solidFill>
                  <a:srgbClr val="C0D523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SUSE’E DEBANG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DAGdR0nJO-U</dc:identifier>
  <dcterms:modified xsi:type="dcterms:W3CDTF">2011-08-01T06:04:30Z</dcterms:modified>
  <cp:revision>1</cp:revision>
  <dc:title>Le traitement pragmatique de l’énonciation laudative en fulfuldé et tupuri: approche contrastive</dc:title>
</cp:coreProperties>
</file>