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5" r:id="rId1"/>
  </p:sldMasterIdLst>
  <p:sldIdLst>
    <p:sldId id="256" r:id="rId2"/>
    <p:sldId id="257" r:id="rId3"/>
    <p:sldId id="259" r:id="rId4"/>
    <p:sldId id="265" r:id="rId5"/>
    <p:sldId id="267" r:id="rId6"/>
    <p:sldId id="268" r:id="rId7"/>
    <p:sldId id="260" r:id="rId8"/>
    <p:sldId id="266" r:id="rId9"/>
    <p:sldId id="263" r:id="rId10"/>
    <p:sldId id="262"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ED102CB-88CE-430B-A634-3C3A42B08DDF}" type="datetimeFigureOut">
              <a:rPr lang="fr-FR" smtClean="0"/>
              <a:t>01/02/2025</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3354386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ED102CB-88CE-430B-A634-3C3A42B08DDF}" type="datetimeFigureOut">
              <a:rPr lang="fr-FR" smtClean="0"/>
              <a:t>01/02/2025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1483147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ED102CB-88CE-430B-A634-3C3A42B08DDF}" type="datetimeFigureOut">
              <a:rPr lang="fr-FR" smtClean="0"/>
              <a:t>01/02/2025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3156211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ED102CB-88CE-430B-A634-3C3A42B08DDF}" type="datetimeFigureOut">
              <a:rPr lang="fr-FR" smtClean="0"/>
              <a:t>01/02/2025</a:t>
            </a:fld>
            <a:endParaRPr lang="fr-FR"/>
          </a:p>
        </p:txBody>
      </p:sp>
      <p:sp>
        <p:nvSpPr>
          <p:cNvPr id="6" name="Footer Placeholder 5"/>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621879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ED102CB-88CE-430B-A634-3C3A42B08DDF}" type="datetimeFigureOut">
              <a:rPr lang="fr-FR" smtClean="0"/>
              <a:t>01/02/2025</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706122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ED102CB-88CE-430B-A634-3C3A42B08DDF}" type="datetimeFigureOut">
              <a:rPr lang="fr-FR" smtClean="0"/>
              <a:t>01/02/2025</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3565726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D102CB-88CE-430B-A634-3C3A42B08DDF}" type="datetimeFigureOut">
              <a:rPr lang="fr-FR" smtClean="0"/>
              <a:t>01/02/2025</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223567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ED102CB-88CE-430B-A634-3C3A42B08DDF}" type="datetimeFigureOut">
              <a:rPr lang="fr-FR" smtClean="0"/>
              <a:t>01/02/2025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1780335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ED102CB-88CE-430B-A634-3C3A42B08DDF}" type="datetimeFigureOut">
              <a:rPr lang="fr-FR" smtClean="0"/>
              <a:t>01/02/2025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3426246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ED102CB-88CE-430B-A634-3C3A42B08DDF}" type="datetimeFigureOut">
              <a:rPr lang="fr-FR" smtClean="0"/>
              <a:t>01/02/2025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436377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ED102CB-88CE-430B-A634-3C3A42B08DDF}" type="datetimeFigureOut">
              <a:rPr lang="fr-FR" smtClean="0"/>
              <a:t>01/02/2025</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906FCBC-3429-458B-A464-174C98096584}"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27055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CED102CB-88CE-430B-A634-3C3A42B08DDF}" type="datetimeFigureOut">
              <a:rPr lang="fr-FR" smtClean="0"/>
              <a:t>01/02/2025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1117411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CED102CB-88CE-430B-A634-3C3A42B08DDF}" type="datetimeFigureOut">
              <a:rPr lang="fr-FR" smtClean="0"/>
              <a:t>01/02/2025</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906FCBC-3429-458B-A464-174C98096584}"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82847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CED102CB-88CE-430B-A634-3C3A42B08DDF}" type="datetimeFigureOut">
              <a:rPr lang="fr-FR" smtClean="0"/>
              <a:t>01/02/2025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41036172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ED102CB-88CE-430B-A634-3C3A42B08DDF}" type="datetimeFigureOut">
              <a:rPr lang="fr-FR" smtClean="0"/>
              <a:t>01/02/2025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1962723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ED102CB-88CE-430B-A634-3C3A42B08DDF}" type="datetimeFigureOut">
              <a:rPr lang="fr-FR" smtClean="0"/>
              <a:t>01/02/2025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906FCBC-3429-458B-A464-174C98096584}" type="slidenum">
              <a:rPr lang="fr-FR" smtClean="0"/>
              <a:t>‹N°›</a:t>
            </a:fld>
            <a:endParaRPr lang="fr-FR"/>
          </a:p>
        </p:txBody>
      </p:sp>
    </p:spTree>
    <p:extLst>
      <p:ext uri="{BB962C8B-B14F-4D97-AF65-F5344CB8AC3E}">
        <p14:creationId xmlns:p14="http://schemas.microsoft.com/office/powerpoint/2010/main" val="3038781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ED102CB-88CE-430B-A634-3C3A42B08DDF}" type="datetimeFigureOut">
              <a:rPr lang="fr-FR" smtClean="0"/>
              <a:t>01/02/2025</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906FCBC-3429-458B-A464-174C98096584}" type="slidenum">
              <a:rPr lang="fr-FR" smtClean="0"/>
              <a:t>‹N°›</a:t>
            </a:fld>
            <a:endParaRPr lang="fr-FR"/>
          </a:p>
        </p:txBody>
      </p:sp>
    </p:spTree>
    <p:extLst>
      <p:ext uri="{BB962C8B-B14F-4D97-AF65-F5344CB8AC3E}">
        <p14:creationId xmlns:p14="http://schemas.microsoft.com/office/powerpoint/2010/main" val="2844860106"/>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 id="2147483870" r:id="rId15"/>
    <p:sldLayoutId id="214748387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DE1C61-3725-4312-872D-9906D0330C74}"/>
              </a:ext>
            </a:extLst>
          </p:cNvPr>
          <p:cNvSpPr>
            <a:spLocks noGrp="1"/>
          </p:cNvSpPr>
          <p:nvPr>
            <p:ph type="ctrTitle"/>
          </p:nvPr>
        </p:nvSpPr>
        <p:spPr>
          <a:xfrm>
            <a:off x="385483" y="251012"/>
            <a:ext cx="11161058" cy="2277036"/>
          </a:xfrm>
        </p:spPr>
        <p:txBody>
          <a:bodyPr>
            <a:normAutofit fontScale="90000"/>
          </a:bodyPr>
          <a:lstStyle/>
          <a:p>
            <a:pPr algn="ctr"/>
            <a:r>
              <a:rPr lang="en-US" sz="5300" b="1" dirty="0">
                <a:solidFill>
                  <a:srgbClr val="800000"/>
                </a:solidFill>
              </a:rPr>
              <a:t>Dictionnaire</a:t>
            </a:r>
            <a:r>
              <a:rPr lang="en-US" b="1" dirty="0">
                <a:solidFill>
                  <a:srgbClr val="800000"/>
                </a:solidFill>
              </a:rPr>
              <a:t> </a:t>
            </a:r>
            <a:r>
              <a:rPr lang="en-US" sz="5300" b="1" dirty="0">
                <a:solidFill>
                  <a:srgbClr val="800000"/>
                </a:solidFill>
              </a:rPr>
              <a:t>numérique et enseignement des langues Gabonaises</a:t>
            </a:r>
            <a:endParaRPr lang="fr-FR" b="1" dirty="0">
              <a:solidFill>
                <a:srgbClr val="800000"/>
              </a:solidFill>
            </a:endParaRPr>
          </a:p>
        </p:txBody>
      </p:sp>
      <p:sp>
        <p:nvSpPr>
          <p:cNvPr id="3" name="Sous-titre 2">
            <a:extLst>
              <a:ext uri="{FF2B5EF4-FFF2-40B4-BE49-F238E27FC236}">
                <a16:creationId xmlns:a16="http://schemas.microsoft.com/office/drawing/2014/main" id="{597403CB-72AB-42BB-9559-E84C7D0F35C6}"/>
              </a:ext>
            </a:extLst>
          </p:cNvPr>
          <p:cNvSpPr>
            <a:spLocks noGrp="1"/>
          </p:cNvSpPr>
          <p:nvPr>
            <p:ph type="subTitle" idx="1"/>
          </p:nvPr>
        </p:nvSpPr>
        <p:spPr>
          <a:xfrm>
            <a:off x="1356115" y="3266282"/>
            <a:ext cx="10571018" cy="2860820"/>
          </a:xfrm>
        </p:spPr>
        <p:txBody>
          <a:bodyPr>
            <a:normAutofit/>
          </a:bodyPr>
          <a:lstStyle/>
          <a:p>
            <a:pPr algn="ctr"/>
            <a:r>
              <a:rPr lang="en-US" sz="2800" dirty="0">
                <a:solidFill>
                  <a:srgbClr val="800000"/>
                </a:solidFill>
              </a:rPr>
              <a:t>Colloque International Digital Colloquium (DICO)</a:t>
            </a:r>
          </a:p>
          <a:p>
            <a:pPr algn="ctr"/>
            <a:r>
              <a:rPr lang="fr-FR" sz="2800" dirty="0">
                <a:solidFill>
                  <a:srgbClr val="800000"/>
                </a:solidFill>
              </a:rPr>
              <a:t> Nouveaux paradigmes en sciences du langage : innovations et perspectives didactiques</a:t>
            </a:r>
          </a:p>
          <a:p>
            <a:pPr algn="ctr"/>
            <a:r>
              <a:rPr lang="fr-FR" sz="2800" dirty="0">
                <a:solidFill>
                  <a:srgbClr val="800000"/>
                </a:solidFill>
              </a:rPr>
              <a:t>Dates: 27 et 28 mars 2025 </a:t>
            </a:r>
          </a:p>
          <a:p>
            <a:pPr algn="ctr"/>
            <a:endParaRPr lang="fr-FR" sz="2800" dirty="0">
              <a:solidFill>
                <a:srgbClr val="800000"/>
              </a:solidFill>
            </a:endParaRPr>
          </a:p>
        </p:txBody>
      </p:sp>
    </p:spTree>
    <p:extLst>
      <p:ext uri="{BB962C8B-B14F-4D97-AF65-F5344CB8AC3E}">
        <p14:creationId xmlns:p14="http://schemas.microsoft.com/office/powerpoint/2010/main" val="448725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1ADA1A-6F91-4D9C-8522-5155BB7D510F}"/>
              </a:ext>
            </a:extLst>
          </p:cNvPr>
          <p:cNvSpPr>
            <a:spLocks noGrp="1"/>
          </p:cNvSpPr>
          <p:nvPr>
            <p:ph type="title"/>
          </p:nvPr>
        </p:nvSpPr>
        <p:spPr>
          <a:xfrm>
            <a:off x="2024888" y="568692"/>
            <a:ext cx="8911687" cy="969163"/>
          </a:xfrm>
        </p:spPr>
        <p:txBody>
          <a:bodyPr>
            <a:normAutofit/>
          </a:bodyPr>
          <a:lstStyle/>
          <a:p>
            <a:pPr algn="ctr"/>
            <a:r>
              <a:rPr lang="fr-FR" sz="4800" b="1" dirty="0">
                <a:solidFill>
                  <a:srgbClr val="800000"/>
                </a:solidFill>
              </a:rPr>
              <a:t>PLAN</a:t>
            </a:r>
          </a:p>
        </p:txBody>
      </p:sp>
      <p:sp>
        <p:nvSpPr>
          <p:cNvPr id="3" name="Espace réservé du contenu 2">
            <a:extLst>
              <a:ext uri="{FF2B5EF4-FFF2-40B4-BE49-F238E27FC236}">
                <a16:creationId xmlns:a16="http://schemas.microsoft.com/office/drawing/2014/main" id="{C6DBEFE0-3F4A-4783-80E9-1027DD2D99C6}"/>
              </a:ext>
            </a:extLst>
          </p:cNvPr>
          <p:cNvSpPr>
            <a:spLocks noGrp="1"/>
          </p:cNvSpPr>
          <p:nvPr>
            <p:ph idx="1"/>
          </p:nvPr>
        </p:nvSpPr>
        <p:spPr>
          <a:xfrm>
            <a:off x="2187430" y="1690255"/>
            <a:ext cx="8915400" cy="4599053"/>
          </a:xfrm>
        </p:spPr>
        <p:txBody>
          <a:bodyPr>
            <a:normAutofit fontScale="92500" lnSpcReduction="20000"/>
          </a:bodyPr>
          <a:lstStyle/>
          <a:p>
            <a:pPr marL="0" indent="0">
              <a:buNone/>
            </a:pPr>
            <a:endParaRPr lang="fr-FR" sz="3200" dirty="0"/>
          </a:p>
          <a:p>
            <a:r>
              <a:rPr lang="fr-FR" sz="3200" dirty="0"/>
              <a:t>Introduction</a:t>
            </a:r>
          </a:p>
          <a:p>
            <a:r>
              <a:rPr lang="fr-FR" sz="3200" dirty="0"/>
              <a:t>La situation des langues vernaculaires gabonaises dans le système éducatif</a:t>
            </a:r>
          </a:p>
          <a:p>
            <a:r>
              <a:rPr lang="fr-FR" sz="3200" dirty="0"/>
              <a:t>Le processus d’enseignement</a:t>
            </a:r>
          </a:p>
          <a:p>
            <a:r>
              <a:rPr lang="fr-FR" sz="3200" dirty="0"/>
              <a:t>Le dictionnaire dans l’enseignement/apprentissage des langues</a:t>
            </a:r>
          </a:p>
          <a:p>
            <a:r>
              <a:rPr lang="fr-FR" sz="3200" dirty="0"/>
              <a:t>Le dictionnaire numérique, un atout pour l’enseignement des langues gabonaises</a:t>
            </a:r>
          </a:p>
          <a:p>
            <a:r>
              <a:rPr lang="fr-FR" sz="3200" dirty="0"/>
              <a:t>Conclusion</a:t>
            </a:r>
          </a:p>
          <a:p>
            <a:endParaRPr lang="fr-FR" dirty="0"/>
          </a:p>
        </p:txBody>
      </p:sp>
    </p:spTree>
    <p:extLst>
      <p:ext uri="{BB962C8B-B14F-4D97-AF65-F5344CB8AC3E}">
        <p14:creationId xmlns:p14="http://schemas.microsoft.com/office/powerpoint/2010/main" val="2134111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1ADA1A-6F91-4D9C-8522-5155BB7D510F}"/>
              </a:ext>
            </a:extLst>
          </p:cNvPr>
          <p:cNvSpPr>
            <a:spLocks noGrp="1"/>
          </p:cNvSpPr>
          <p:nvPr>
            <p:ph type="title"/>
          </p:nvPr>
        </p:nvSpPr>
        <p:spPr>
          <a:xfrm>
            <a:off x="1969470" y="194620"/>
            <a:ext cx="8911687" cy="1329381"/>
          </a:xfrm>
        </p:spPr>
        <p:txBody>
          <a:bodyPr>
            <a:noAutofit/>
          </a:bodyPr>
          <a:lstStyle/>
          <a:p>
            <a:pPr algn="ctr"/>
            <a:r>
              <a:rPr lang="fr-FR" b="1" dirty="0">
                <a:solidFill>
                  <a:srgbClr val="800000"/>
                </a:solidFill>
              </a:rPr>
              <a:t>Introduction</a:t>
            </a:r>
          </a:p>
        </p:txBody>
      </p:sp>
      <p:sp>
        <p:nvSpPr>
          <p:cNvPr id="3" name="Espace réservé du contenu 2">
            <a:extLst>
              <a:ext uri="{FF2B5EF4-FFF2-40B4-BE49-F238E27FC236}">
                <a16:creationId xmlns:a16="http://schemas.microsoft.com/office/drawing/2014/main" id="{C6DBEFE0-3F4A-4783-80E9-1027DD2D99C6}"/>
              </a:ext>
            </a:extLst>
          </p:cNvPr>
          <p:cNvSpPr>
            <a:spLocks noGrp="1"/>
          </p:cNvSpPr>
          <p:nvPr>
            <p:ph idx="1"/>
          </p:nvPr>
        </p:nvSpPr>
        <p:spPr>
          <a:xfrm>
            <a:off x="1374516" y="1021976"/>
            <a:ext cx="10460181" cy="5641404"/>
          </a:xfrm>
        </p:spPr>
        <p:txBody>
          <a:bodyPr>
            <a:normAutofit lnSpcReduction="10000"/>
          </a:bodyPr>
          <a:lstStyle/>
          <a:p>
            <a:pPr marL="0" indent="0" algn="just">
              <a:buNone/>
            </a:pPr>
            <a:r>
              <a:rPr lang="fr-FR" dirty="0"/>
              <a:t>Avec l’avènement des TIC, les méthodes de création et de confection des dictionnaires, ainsi que les approches théoriques en lexicographie ont subies des changements, occasionnant l’apparition d’une nouvelle terminologie. La pratique dictionnairique se divise aujourd’hui en deux champs qui se distinguent par l’utilisation ou non d’outils du numérique (Roberts et Langlois 2001), Ainsi, la dichotomie analogie/numérique en lexicographie est matérialisée par celle dictionnaire imprimé. </a:t>
            </a:r>
          </a:p>
          <a:p>
            <a:pPr marL="0" indent="0" algn="just">
              <a:buNone/>
            </a:pPr>
            <a:r>
              <a:rPr lang="fr-FR" dirty="0"/>
              <a:t>La confection et l’usage des dictionnaires numériques sont motivés par le fait que les dictionnaires imprimés présentent des limites, à savoir la rapidité du traitement lexicographique et l’accès à un plus grand nombre de données.  (</a:t>
            </a:r>
            <a:r>
              <a:rPr lang="fr-FR" dirty="0" err="1"/>
              <a:t>Mbindi</a:t>
            </a:r>
            <a:r>
              <a:rPr lang="fr-FR" dirty="0"/>
              <a:t> </a:t>
            </a:r>
            <a:r>
              <a:rPr lang="fr-FR" dirty="0" err="1"/>
              <a:t>Aninga</a:t>
            </a:r>
            <a:r>
              <a:rPr lang="fr-FR" dirty="0"/>
              <a:t>, 2024). De plus, la plupart des foyers africains sont envahis par des jeux interactifs destinés à un public de plus en plus jeune (mini ordinateurs pour apprendre les chiffres, les lettres, l’alphabet au moins de 4 ans, tablettes tactiles, etc.), qui prépare les enfants à la manipulation d’appareils plus complexes. Un dictionnaire accompagné d’un CD-Rom et/ou DVD allie le ludique à la didactique. Le dictionnaire en ligne, lui, couvre les deux aspects avec davantage de données disponibles. </a:t>
            </a:r>
          </a:p>
          <a:p>
            <a:pPr marL="0" indent="0" algn="just">
              <a:buNone/>
            </a:pPr>
            <a:r>
              <a:rPr lang="fr-FR" dirty="0"/>
              <a:t>L’objectif de notre présentation est de montrer dans quelle mesure le dictionnaire numérique peut être considéré comme un outil didactique important dans l’enseignement/apprentissage des langues gabonaises. Elle s’organise en deux axes principaux, présentant, d’une part la situation des langues gabonaises dans le système éducatif; et motivant le choix du dictionnaire numérique sur celui imprimé d’autre part .</a:t>
            </a:r>
          </a:p>
        </p:txBody>
      </p:sp>
    </p:spTree>
    <p:extLst>
      <p:ext uri="{BB962C8B-B14F-4D97-AF65-F5344CB8AC3E}">
        <p14:creationId xmlns:p14="http://schemas.microsoft.com/office/powerpoint/2010/main" val="2395540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1ADA1A-6F91-4D9C-8522-5155BB7D510F}"/>
              </a:ext>
            </a:extLst>
          </p:cNvPr>
          <p:cNvSpPr>
            <a:spLocks noGrp="1"/>
          </p:cNvSpPr>
          <p:nvPr>
            <p:ph type="title"/>
          </p:nvPr>
        </p:nvSpPr>
        <p:spPr>
          <a:xfrm>
            <a:off x="1969470" y="194620"/>
            <a:ext cx="8911687" cy="1159051"/>
          </a:xfrm>
        </p:spPr>
        <p:txBody>
          <a:bodyPr>
            <a:noAutofit/>
          </a:bodyPr>
          <a:lstStyle/>
          <a:p>
            <a:pPr algn="ctr"/>
            <a:r>
              <a:rPr lang="fr-FR" b="1" dirty="0">
                <a:solidFill>
                  <a:srgbClr val="800000"/>
                </a:solidFill>
              </a:rPr>
              <a:t>La situation des langues gabonaises dans le système éducatif</a:t>
            </a:r>
          </a:p>
        </p:txBody>
      </p:sp>
      <p:sp>
        <p:nvSpPr>
          <p:cNvPr id="3" name="Espace réservé du contenu 2">
            <a:extLst>
              <a:ext uri="{FF2B5EF4-FFF2-40B4-BE49-F238E27FC236}">
                <a16:creationId xmlns:a16="http://schemas.microsoft.com/office/drawing/2014/main" id="{C6DBEFE0-3F4A-4783-80E9-1027DD2D99C6}"/>
              </a:ext>
            </a:extLst>
          </p:cNvPr>
          <p:cNvSpPr>
            <a:spLocks noGrp="1"/>
          </p:cNvSpPr>
          <p:nvPr>
            <p:ph idx="1"/>
          </p:nvPr>
        </p:nvSpPr>
        <p:spPr>
          <a:xfrm>
            <a:off x="1195222" y="1479993"/>
            <a:ext cx="10460181" cy="5264071"/>
          </a:xfrm>
        </p:spPr>
        <p:txBody>
          <a:bodyPr>
            <a:normAutofit/>
          </a:bodyPr>
          <a:lstStyle/>
          <a:p>
            <a:pPr marL="0" indent="0" algn="just">
              <a:buNone/>
            </a:pPr>
            <a:r>
              <a:rPr lang="fr-FR" sz="2000" dirty="0"/>
              <a:t>Les langues vernaculaires gabonaises peines à trouver leur chemin dans le système éducatif du Gabon. Il est rare de les rencontrer soit comme matière propre d’enseignement, soit comme moyen de transmission de connaissance. Pourtant, les missionnaires et administrateurs coloniaux utilisaient des manuels d’apprentissage qui comprenaient des langues des autochtones (</a:t>
            </a:r>
            <a:r>
              <a:rPr lang="fr-FR" sz="2000" dirty="0" err="1"/>
              <a:t>Mihindou</a:t>
            </a:r>
            <a:r>
              <a:rPr lang="fr-FR" sz="2000" dirty="0"/>
              <a:t>, 2002; </a:t>
            </a:r>
            <a:r>
              <a:rPr lang="fr-FR" sz="2000" dirty="0" err="1"/>
              <a:t>Nyangone</a:t>
            </a:r>
            <a:r>
              <a:rPr lang="fr-FR" sz="2000" dirty="0"/>
              <a:t> Assam et </a:t>
            </a:r>
            <a:r>
              <a:rPr lang="fr-FR" sz="2000" dirty="0" err="1"/>
              <a:t>Mavoungou</a:t>
            </a:r>
            <a:r>
              <a:rPr lang="fr-FR" sz="2000" dirty="0"/>
              <a:t> 2022).</a:t>
            </a:r>
          </a:p>
          <a:p>
            <a:pPr marL="0" indent="0" algn="just">
              <a:buNone/>
            </a:pPr>
            <a:r>
              <a:rPr lang="fr-FR" sz="2000" dirty="0"/>
              <a:t>Des tentatives ont été initiées par le gouvernement sans jamais aboutir. Nous citons pour preuve, l’ouverture non effective d’une filière langue nationale à l’Ecole Normale Supérieure (ENS); l’ouverture non effective d‘un parcours langue nationale au Département des Sciences du langage de l’Université Omar Bongo (UOB), ou même l’existence d’un service langue nationale en souffrance à l’Institut Pédagogique National (IPN) </a:t>
            </a:r>
          </a:p>
          <a:p>
            <a:pPr marL="0" indent="0" algn="just">
              <a:buNone/>
            </a:pPr>
            <a:r>
              <a:rPr lang="fr-FR" sz="2000" dirty="0"/>
              <a:t>Au sein des établissements qui offrent l’initiation aux langues gabonaises, très peu d’élèves, à la fin du parcours, sont capables de tenir un dialogue de plus de trois phrases, ou de prononcer correctement les mots ou mot-phrases appris.</a:t>
            </a:r>
          </a:p>
        </p:txBody>
      </p:sp>
    </p:spTree>
    <p:extLst>
      <p:ext uri="{BB962C8B-B14F-4D97-AF65-F5344CB8AC3E}">
        <p14:creationId xmlns:p14="http://schemas.microsoft.com/office/powerpoint/2010/main" val="2372208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1ADA1A-6F91-4D9C-8522-5155BB7D510F}"/>
              </a:ext>
            </a:extLst>
          </p:cNvPr>
          <p:cNvSpPr>
            <a:spLocks noGrp="1"/>
          </p:cNvSpPr>
          <p:nvPr>
            <p:ph type="title"/>
          </p:nvPr>
        </p:nvSpPr>
        <p:spPr>
          <a:xfrm>
            <a:off x="1969470" y="194621"/>
            <a:ext cx="8911687" cy="872180"/>
          </a:xfrm>
        </p:spPr>
        <p:txBody>
          <a:bodyPr>
            <a:noAutofit/>
          </a:bodyPr>
          <a:lstStyle/>
          <a:p>
            <a:pPr algn="ctr"/>
            <a:r>
              <a:rPr lang="fr-FR" sz="3600" b="1" dirty="0">
                <a:solidFill>
                  <a:srgbClr val="800000"/>
                </a:solidFill>
              </a:rPr>
              <a:t>Le processus d’enseignement </a:t>
            </a:r>
            <a:endParaRPr lang="fr-FR" b="1" dirty="0">
              <a:solidFill>
                <a:srgbClr val="800000"/>
              </a:solidFill>
            </a:endParaRPr>
          </a:p>
        </p:txBody>
      </p:sp>
      <p:sp>
        <p:nvSpPr>
          <p:cNvPr id="3" name="Espace réservé du contenu 2">
            <a:extLst>
              <a:ext uri="{FF2B5EF4-FFF2-40B4-BE49-F238E27FC236}">
                <a16:creationId xmlns:a16="http://schemas.microsoft.com/office/drawing/2014/main" id="{C6DBEFE0-3F4A-4783-80E9-1027DD2D99C6}"/>
              </a:ext>
            </a:extLst>
          </p:cNvPr>
          <p:cNvSpPr>
            <a:spLocks noGrp="1"/>
          </p:cNvSpPr>
          <p:nvPr>
            <p:ph idx="1"/>
          </p:nvPr>
        </p:nvSpPr>
        <p:spPr>
          <a:xfrm>
            <a:off x="1195222" y="1399308"/>
            <a:ext cx="10460181" cy="4275351"/>
          </a:xfrm>
        </p:spPr>
        <p:txBody>
          <a:bodyPr>
            <a:normAutofit/>
          </a:bodyPr>
          <a:lstStyle/>
          <a:p>
            <a:pPr marL="0" indent="0" algn="just">
              <a:buNone/>
            </a:pPr>
            <a:r>
              <a:rPr lang="fr-FR" sz="2400" dirty="0"/>
              <a:t>Si par le passé, l’école a été utilisée pour façonner le paysage linguistique du Gabon au point de réduire les langues gabonaises à l’état de langues étrangères pour la jeune génération (</a:t>
            </a:r>
            <a:r>
              <a:rPr lang="fr-FR" sz="2400" dirty="0" err="1"/>
              <a:t>Mabika</a:t>
            </a:r>
            <a:r>
              <a:rPr lang="fr-FR" sz="2400" dirty="0"/>
              <a:t> </a:t>
            </a:r>
            <a:r>
              <a:rPr lang="fr-FR" sz="2400" dirty="0" err="1"/>
              <a:t>Mbokou</a:t>
            </a:r>
            <a:r>
              <a:rPr lang="fr-FR" sz="2400" dirty="0"/>
              <a:t>, 2006, 2008 et 2012), elle peut aussi être utilisée pour inverser ce processus. L’introduction des langues vernaculaires dans le système éducatif peut assurer leur survie, si elle est basée sur des méthodes et des principes bien développés, si elle implique dans les méthodes d’apprentissage les réalités linguistiques et culturelles du Gabon, et si les outils d’aide à l’apprentissage sont utilisés à bon escient.</a:t>
            </a:r>
          </a:p>
        </p:txBody>
      </p:sp>
    </p:spTree>
    <p:extLst>
      <p:ext uri="{BB962C8B-B14F-4D97-AF65-F5344CB8AC3E}">
        <p14:creationId xmlns:p14="http://schemas.microsoft.com/office/powerpoint/2010/main" val="2224448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6DBEFE0-3F4A-4783-80E9-1027DD2D99C6}"/>
              </a:ext>
            </a:extLst>
          </p:cNvPr>
          <p:cNvSpPr>
            <a:spLocks noGrp="1"/>
          </p:cNvSpPr>
          <p:nvPr>
            <p:ph idx="1"/>
          </p:nvPr>
        </p:nvSpPr>
        <p:spPr>
          <a:xfrm>
            <a:off x="1168328" y="1183339"/>
            <a:ext cx="10460181" cy="5280214"/>
          </a:xfrm>
        </p:spPr>
        <p:txBody>
          <a:bodyPr>
            <a:normAutofit fontScale="92500" lnSpcReduction="10000"/>
          </a:bodyPr>
          <a:lstStyle/>
          <a:p>
            <a:pPr marL="0" indent="0" algn="just">
              <a:buNone/>
            </a:pPr>
            <a:r>
              <a:rPr lang="fr-FR" sz="2400" dirty="0"/>
              <a:t>Jusqu’à présent, en matière d’enseignement, le principe a été d’imposer l’usage du français dès le début de la scolarité et de laisser de côté la langue maternelle. Cette situation fait que l’enseignement des langues vernaculaires gabonaises souffre de maux qui rendent les tentatives d’apprentissage inefficaces. Ci-dessous quelques insuffisances à l’épanouissement de l’apprentissage de nos langues vernaculaire dans le système éducatif :</a:t>
            </a:r>
          </a:p>
          <a:p>
            <a:pPr algn="just">
              <a:buFont typeface="Arial" panose="020B0604020202020204" pitchFamily="34" charset="0"/>
              <a:buChar char="•"/>
            </a:pPr>
            <a:r>
              <a:rPr lang="fr-FR" sz="2400" dirty="0"/>
              <a:t>Un manque d’attrait de la part des apprenants ;</a:t>
            </a:r>
          </a:p>
          <a:p>
            <a:pPr algn="just">
              <a:buFont typeface="Arial" panose="020B0604020202020204" pitchFamily="34" charset="0"/>
              <a:buChar char="•"/>
            </a:pPr>
            <a:r>
              <a:rPr lang="fr-FR" sz="2400" dirty="0"/>
              <a:t>Les enseignants recrutés pour la tâche sont locuteurs natifs de la langue d’enseignement, sans formation préalable ;</a:t>
            </a:r>
          </a:p>
          <a:p>
            <a:pPr algn="just">
              <a:buFont typeface="Arial" panose="020B0604020202020204" pitchFamily="34" charset="0"/>
              <a:buChar char="•"/>
            </a:pPr>
            <a:r>
              <a:rPr lang="fr-FR" sz="2400" dirty="0"/>
              <a:t>Problèmes liés aux variantes régionales ;</a:t>
            </a:r>
          </a:p>
          <a:p>
            <a:pPr algn="just">
              <a:buFont typeface="Arial" panose="020B0604020202020204" pitchFamily="34" charset="0"/>
              <a:buChar char="•"/>
            </a:pPr>
            <a:r>
              <a:rPr lang="fr-FR" sz="2400" dirty="0"/>
              <a:t>Absence de dictionnaire monolingue standard pour toutes les langues gabonaises ;</a:t>
            </a:r>
          </a:p>
          <a:p>
            <a:pPr algn="just">
              <a:buFont typeface="Arial" panose="020B0604020202020204" pitchFamily="34" charset="0"/>
              <a:buChar char="•"/>
            </a:pPr>
            <a:r>
              <a:rPr lang="fr-FR" sz="2400" dirty="0"/>
              <a:t>Absence flagrante d’un cadre juridique pour les volontaires.</a:t>
            </a:r>
          </a:p>
        </p:txBody>
      </p:sp>
    </p:spTree>
    <p:extLst>
      <p:ext uri="{BB962C8B-B14F-4D97-AF65-F5344CB8AC3E}">
        <p14:creationId xmlns:p14="http://schemas.microsoft.com/office/powerpoint/2010/main" val="3836777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1ADA1A-6F91-4D9C-8522-5155BB7D510F}"/>
              </a:ext>
            </a:extLst>
          </p:cNvPr>
          <p:cNvSpPr>
            <a:spLocks noGrp="1"/>
          </p:cNvSpPr>
          <p:nvPr>
            <p:ph type="title"/>
          </p:nvPr>
        </p:nvSpPr>
        <p:spPr>
          <a:xfrm>
            <a:off x="1557029" y="166910"/>
            <a:ext cx="9077942" cy="1883563"/>
          </a:xfrm>
        </p:spPr>
        <p:txBody>
          <a:bodyPr>
            <a:noAutofit/>
          </a:bodyPr>
          <a:lstStyle/>
          <a:p>
            <a:pPr algn="ctr"/>
            <a:r>
              <a:rPr lang="fr-FR" b="1" dirty="0">
                <a:solidFill>
                  <a:srgbClr val="800000"/>
                </a:solidFill>
              </a:rPr>
              <a:t>Le dictionnaire dans l’enseignement/apprentissage des langues</a:t>
            </a:r>
          </a:p>
        </p:txBody>
      </p:sp>
      <p:sp>
        <p:nvSpPr>
          <p:cNvPr id="3" name="Espace réservé du contenu 2">
            <a:extLst>
              <a:ext uri="{FF2B5EF4-FFF2-40B4-BE49-F238E27FC236}">
                <a16:creationId xmlns:a16="http://schemas.microsoft.com/office/drawing/2014/main" id="{C6DBEFE0-3F4A-4783-80E9-1027DD2D99C6}"/>
              </a:ext>
            </a:extLst>
          </p:cNvPr>
          <p:cNvSpPr>
            <a:spLocks noGrp="1"/>
          </p:cNvSpPr>
          <p:nvPr>
            <p:ph idx="1"/>
          </p:nvPr>
        </p:nvSpPr>
        <p:spPr>
          <a:xfrm>
            <a:off x="923366" y="1911928"/>
            <a:ext cx="10766612" cy="4946072"/>
          </a:xfrm>
        </p:spPr>
        <p:txBody>
          <a:bodyPr>
            <a:normAutofit fontScale="77500" lnSpcReduction="20000"/>
          </a:bodyPr>
          <a:lstStyle/>
          <a:p>
            <a:pPr marL="0" indent="0" algn="just">
              <a:buNone/>
            </a:pPr>
            <a:r>
              <a:rPr lang="fr-FR" sz="2400" dirty="0"/>
              <a:t>De tout temps, les dictionnaires ont été et sont confectionnés pour servir à la fois des objectifs didactiques et des objectifs de communication. Ils ont été le compagnon et l’outil d’aide à l’apprentissage le plus utilisé dans l’enseignement/apprentissage des langues, et particulièrement celui des langues étrangères (</a:t>
            </a:r>
            <a:r>
              <a:rPr lang="fr-FR" sz="2400" dirty="0" err="1"/>
              <a:t>Gouws</a:t>
            </a:r>
            <a:r>
              <a:rPr lang="fr-FR" sz="2400" dirty="0"/>
              <a:t>, 2000; </a:t>
            </a:r>
            <a:r>
              <a:rPr lang="fr-FR" sz="2400" dirty="0" err="1"/>
              <a:t>Mabika</a:t>
            </a:r>
            <a:r>
              <a:rPr lang="fr-FR" sz="2400" dirty="0"/>
              <a:t> </a:t>
            </a:r>
            <a:r>
              <a:rPr lang="fr-FR" sz="2400" dirty="0" err="1"/>
              <a:t>Mbokou</a:t>
            </a:r>
            <a:r>
              <a:rPr lang="fr-FR" sz="2400" dirty="0"/>
              <a:t>, 2001). </a:t>
            </a:r>
          </a:p>
          <a:p>
            <a:pPr marL="0" indent="0" algn="just">
              <a:buNone/>
            </a:pPr>
            <a:r>
              <a:rPr lang="fr-FR" sz="2400" dirty="0"/>
              <a:t>Bien que tous les dictionnaires aient une vocation didactique, il existe un type de dictionnaire en étroite ligne avec le système éducatif. Ce sont les dictionnaires pédagogiques, dont l’objectif premier est d’aider à l’apprentissage d’une langue. Qu’ils soient bilingues ou monolingues, ils facilitent l’apprentissage des langues parce qu’ils aident à la compréhension, à la connaissance et à la maîtrise des éléments linguistiques. En d’autres termes, il sont utiliser par les apprenants pour acquérir une meilleure compréhension des mots afin de les utiliser lors de la production de textes, et au cours de lectures.</a:t>
            </a:r>
          </a:p>
          <a:p>
            <a:pPr marL="0" indent="0" algn="just">
              <a:buNone/>
            </a:pPr>
            <a:r>
              <a:rPr lang="fr-FR" sz="2400" dirty="0"/>
              <a:t>S’agissant de l’utilisation du dictionnaire comme outil d’aide à l’apprentissage des langues gabonaises, nombre d’auteurs en ont soulevé l’importance (</a:t>
            </a:r>
            <a:r>
              <a:rPr lang="fr-FR" sz="2400" dirty="0" err="1"/>
              <a:t>Ekwa</a:t>
            </a:r>
            <a:r>
              <a:rPr lang="fr-FR" sz="2400" dirty="0"/>
              <a:t> </a:t>
            </a:r>
            <a:r>
              <a:rPr lang="fr-FR" sz="2400" dirty="0" err="1"/>
              <a:t>Ebanéga</a:t>
            </a:r>
            <a:r>
              <a:rPr lang="fr-FR" sz="2400" dirty="0"/>
              <a:t>, 2007; Tomba </a:t>
            </a:r>
            <a:r>
              <a:rPr lang="fr-FR" sz="2400" dirty="0" err="1"/>
              <a:t>Moussavou</a:t>
            </a:r>
            <a:r>
              <a:rPr lang="fr-FR" sz="2400" dirty="0"/>
              <a:t>, 2007; Ella, 2011; </a:t>
            </a:r>
            <a:r>
              <a:rPr lang="fr-FR" sz="2400" dirty="0" err="1"/>
              <a:t>Mabika</a:t>
            </a:r>
            <a:r>
              <a:rPr lang="fr-FR" sz="2400" dirty="0"/>
              <a:t> </a:t>
            </a:r>
            <a:r>
              <a:rPr lang="fr-FR" sz="2400" dirty="0" err="1"/>
              <a:t>Mbokou</a:t>
            </a:r>
            <a:r>
              <a:rPr lang="fr-FR" sz="2400" dirty="0"/>
              <a:t>, 2012). En effet, en utilisant le dictionnaire comme outil d’aide à l’enseignement/apprentissage, l’introduction des langues gabonaises dans le système éducatif permettrait de conserver la richesses de la diversité linguistique qui caractérise le Gabon.</a:t>
            </a:r>
          </a:p>
          <a:p>
            <a:pPr marL="0" indent="0" algn="just">
              <a:buNone/>
            </a:pPr>
            <a:endParaRPr lang="fr-FR" sz="2400" dirty="0">
              <a:solidFill>
                <a:schemeClr val="tx1"/>
              </a:solidFill>
            </a:endParaRPr>
          </a:p>
        </p:txBody>
      </p:sp>
    </p:spTree>
    <p:extLst>
      <p:ext uri="{BB962C8B-B14F-4D97-AF65-F5344CB8AC3E}">
        <p14:creationId xmlns:p14="http://schemas.microsoft.com/office/powerpoint/2010/main" val="2792194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1ADA1A-6F91-4D9C-8522-5155BB7D510F}"/>
              </a:ext>
            </a:extLst>
          </p:cNvPr>
          <p:cNvSpPr>
            <a:spLocks noGrp="1"/>
          </p:cNvSpPr>
          <p:nvPr>
            <p:ph type="title"/>
          </p:nvPr>
        </p:nvSpPr>
        <p:spPr>
          <a:xfrm>
            <a:off x="1541930" y="194620"/>
            <a:ext cx="9339228" cy="1329381"/>
          </a:xfrm>
        </p:spPr>
        <p:txBody>
          <a:bodyPr>
            <a:noAutofit/>
          </a:bodyPr>
          <a:lstStyle/>
          <a:p>
            <a:pPr algn="ctr"/>
            <a:r>
              <a:rPr lang="fr-FR" b="1" dirty="0">
                <a:solidFill>
                  <a:srgbClr val="800000"/>
                </a:solidFill>
              </a:rPr>
              <a:t>Le dictionnaire numérique, un atout pour l’enseignement des langues gabonaises</a:t>
            </a:r>
          </a:p>
        </p:txBody>
      </p:sp>
      <p:sp>
        <p:nvSpPr>
          <p:cNvPr id="3" name="Espace réservé du contenu 2">
            <a:extLst>
              <a:ext uri="{FF2B5EF4-FFF2-40B4-BE49-F238E27FC236}">
                <a16:creationId xmlns:a16="http://schemas.microsoft.com/office/drawing/2014/main" id="{C6DBEFE0-3F4A-4783-80E9-1027DD2D99C6}"/>
              </a:ext>
            </a:extLst>
          </p:cNvPr>
          <p:cNvSpPr>
            <a:spLocks noGrp="1"/>
          </p:cNvSpPr>
          <p:nvPr>
            <p:ph idx="1"/>
          </p:nvPr>
        </p:nvSpPr>
        <p:spPr>
          <a:xfrm>
            <a:off x="1195222" y="1399308"/>
            <a:ext cx="10460181" cy="5264071"/>
          </a:xfrm>
        </p:spPr>
        <p:txBody>
          <a:bodyPr>
            <a:normAutofit fontScale="92500" lnSpcReduction="10000"/>
          </a:bodyPr>
          <a:lstStyle/>
          <a:p>
            <a:pPr marL="0" indent="0" algn="just">
              <a:buNone/>
            </a:pPr>
            <a:r>
              <a:rPr lang="fr-FR" sz="2400" dirty="0"/>
              <a:t>Le dictionnaire pédagogique pourrait être l’outil privilégié de l’enseignement et de l’apprentissage des connaissances lexicales. Cependant, dans sa forme imprimée, il ne contient pas nécessairement toutes les informations dont les enseignants ou les élèves ont besoin, les premiers, dans leur préparation d’activités pédagogiques, les seconds, dans leurs tâches scolaires (Jousse, Anne-Laure, et al. 2008)</a:t>
            </a:r>
          </a:p>
          <a:p>
            <a:pPr marL="0" indent="0" algn="just">
              <a:buNone/>
            </a:pPr>
            <a:r>
              <a:rPr lang="fr-FR" sz="2400" dirty="0"/>
              <a:t>L'utilisation du numérique a permis d'améliorer la qualité des dictionnaires. Il octroi un volume plus important de données, une manipulation et un accès plus rapide à l’information. L’usager ne consulte plus seulement le dictionnaire, mais il interagit avec les données proposées dans l’interface du dictionnaire. </a:t>
            </a:r>
          </a:p>
          <a:p>
            <a:pPr marL="0" indent="0" algn="just">
              <a:buNone/>
            </a:pPr>
            <a:r>
              <a:rPr lang="fr-FR" sz="2400" dirty="0"/>
              <a:t>La recherche dans les dictionnaires imprimé est contrainte par l’ordre alphabétique et se caractérise, de ce fait, par une navigation fastidieuse (souvent décourageante, spécialement pour un jeune public). Les dictionnaires numériques ont l’avantage de donner accès directement aux articles recherchés, puisqu’il suffit d’entrer le mot désiré.</a:t>
            </a:r>
            <a:endParaRPr lang="en-US" sz="2400" dirty="0"/>
          </a:p>
        </p:txBody>
      </p:sp>
    </p:spTree>
    <p:extLst>
      <p:ext uri="{BB962C8B-B14F-4D97-AF65-F5344CB8AC3E}">
        <p14:creationId xmlns:p14="http://schemas.microsoft.com/office/powerpoint/2010/main" val="921743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6DBEFE0-3F4A-4783-80E9-1027DD2D99C6}"/>
              </a:ext>
            </a:extLst>
          </p:cNvPr>
          <p:cNvSpPr>
            <a:spLocks noGrp="1"/>
          </p:cNvSpPr>
          <p:nvPr>
            <p:ph idx="1"/>
          </p:nvPr>
        </p:nvSpPr>
        <p:spPr>
          <a:xfrm>
            <a:off x="1425389" y="157290"/>
            <a:ext cx="10457371" cy="6530381"/>
          </a:xfrm>
        </p:spPr>
        <p:txBody>
          <a:bodyPr>
            <a:normAutofit fontScale="62500" lnSpcReduction="20000"/>
          </a:bodyPr>
          <a:lstStyle/>
          <a:p>
            <a:endParaRPr lang="fr-FR" dirty="0"/>
          </a:p>
          <a:p>
            <a:pPr marL="0" indent="0" algn="just">
              <a:buNone/>
            </a:pPr>
            <a:r>
              <a:rPr lang="fr-FR" sz="3200" dirty="0">
                <a:solidFill>
                  <a:schemeClr val="tx1"/>
                </a:solidFill>
              </a:rPr>
              <a:t>Le format des dictionnaires de langues gabonaises publiés à ce jour se présentent sous forme de dictionnaires bilingues de traduction dont le traitement lexicographique se focalise uniquement sur la prononciation et le transfert linguistique d’une langue à l’autre, et non sur la description de la langue gabonaise traitée. Leur usage dans l’enseignement des langues gabonaises est limité parce qu’ Ils n’offrent quasiment pas de définitions, ou d’explications sur la structure desdites langues. </a:t>
            </a:r>
          </a:p>
          <a:p>
            <a:pPr marL="0" indent="0" algn="just">
              <a:buNone/>
            </a:pPr>
            <a:r>
              <a:rPr lang="fr-FR" sz="3200" dirty="0">
                <a:solidFill>
                  <a:schemeClr val="tx1"/>
                </a:solidFill>
              </a:rPr>
              <a:t>Ainsi, mettre à la disposition des élèves des dictionnaires numériques a pour objectif de leur offrir un nombre plus important de données concernant non seulement la structure des langues gabonaises traitées, mais aussi leur culture. Ces derniers ont l’avantage de proposer:</a:t>
            </a:r>
          </a:p>
          <a:p>
            <a:pPr algn="just">
              <a:buFont typeface="Arial" panose="020B0604020202020204" pitchFamily="34" charset="0"/>
              <a:buChar char="•"/>
            </a:pPr>
            <a:r>
              <a:rPr lang="fr-FR" sz="3200" dirty="0">
                <a:solidFill>
                  <a:schemeClr val="tx1"/>
                </a:solidFill>
              </a:rPr>
              <a:t>la représentation visuelle et sonore des mots inclus dans le dictionnaire;</a:t>
            </a:r>
          </a:p>
          <a:p>
            <a:pPr algn="just">
              <a:buFont typeface="Arial" panose="020B0604020202020204" pitchFamily="34" charset="0"/>
              <a:buChar char="•"/>
            </a:pPr>
            <a:r>
              <a:rPr lang="fr-FR" sz="3200" dirty="0">
                <a:solidFill>
                  <a:schemeClr val="tx1"/>
                </a:solidFill>
              </a:rPr>
              <a:t>des aspects ludiques qui traitent divers types de données de façon simultanée, présentées sous une forme plus attractive et flexible;</a:t>
            </a:r>
          </a:p>
          <a:p>
            <a:pPr algn="just">
              <a:buFont typeface="Arial" panose="020B0604020202020204" pitchFamily="34" charset="0"/>
              <a:buChar char="•"/>
            </a:pPr>
            <a:r>
              <a:rPr lang="fr-FR" sz="3200" dirty="0">
                <a:solidFill>
                  <a:schemeClr val="tx1"/>
                </a:solidFill>
              </a:rPr>
              <a:t>un nombre plus important d’informations sur la prononciation, la grammaire; </a:t>
            </a:r>
          </a:p>
          <a:p>
            <a:pPr algn="just">
              <a:buFont typeface="Arial" panose="020B0604020202020204" pitchFamily="34" charset="0"/>
              <a:buChar char="•"/>
            </a:pPr>
            <a:r>
              <a:rPr lang="fr-FR" sz="3200" dirty="0">
                <a:solidFill>
                  <a:schemeClr val="tx1"/>
                </a:solidFill>
              </a:rPr>
              <a:t>l’utilisation en contexte des idiomes, des collocations et des expression fixes;</a:t>
            </a:r>
          </a:p>
          <a:p>
            <a:pPr algn="just">
              <a:buFont typeface="Arial" panose="020B0604020202020204" pitchFamily="34" charset="0"/>
              <a:buChar char="•"/>
            </a:pPr>
            <a:r>
              <a:rPr lang="fr-FR" sz="3200" dirty="0">
                <a:solidFill>
                  <a:schemeClr val="tx1"/>
                </a:solidFill>
              </a:rPr>
              <a:t>la culture des langues traitées. </a:t>
            </a:r>
          </a:p>
          <a:p>
            <a:pPr marL="0" indent="0" algn="just">
              <a:buNone/>
            </a:pPr>
            <a:r>
              <a:rPr lang="fr-FR" sz="3200" dirty="0">
                <a:solidFill>
                  <a:schemeClr val="tx1"/>
                </a:solidFill>
              </a:rPr>
              <a:t>La consultation et l’accès à ces données se font en naviguant d’une section à une autre du dictionnaire et en un ou deux clics. Ainsi, le recours au numérique donne aux apprenants de langues gabonaises une façon plus attrayante de découvrir, par l'intermédiaire du jeu de questions-réponses, une langue déjà familière. </a:t>
            </a:r>
          </a:p>
          <a:p>
            <a:pPr marL="0" indent="0" algn="just">
              <a:buNone/>
            </a:pPr>
            <a:endParaRPr lang="fr-FR" sz="3200" dirty="0">
              <a:solidFill>
                <a:schemeClr val="tx1"/>
              </a:solidFill>
            </a:endParaRPr>
          </a:p>
          <a:p>
            <a:pPr marL="0" indent="0" algn="just">
              <a:buNone/>
            </a:pPr>
            <a:endParaRPr lang="fr-FR" sz="3200" dirty="0"/>
          </a:p>
          <a:p>
            <a:endParaRPr lang="fr-FR" dirty="0"/>
          </a:p>
        </p:txBody>
      </p:sp>
    </p:spTree>
    <p:extLst>
      <p:ext uri="{BB962C8B-B14F-4D97-AF65-F5344CB8AC3E}">
        <p14:creationId xmlns:p14="http://schemas.microsoft.com/office/powerpoint/2010/main" val="3674689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1ADA1A-6F91-4D9C-8522-5155BB7D510F}"/>
              </a:ext>
            </a:extLst>
          </p:cNvPr>
          <p:cNvSpPr>
            <a:spLocks noGrp="1"/>
          </p:cNvSpPr>
          <p:nvPr>
            <p:ph type="title"/>
          </p:nvPr>
        </p:nvSpPr>
        <p:spPr>
          <a:xfrm>
            <a:off x="2015923" y="407328"/>
            <a:ext cx="8911687" cy="969163"/>
          </a:xfrm>
        </p:spPr>
        <p:txBody>
          <a:bodyPr>
            <a:normAutofit/>
          </a:bodyPr>
          <a:lstStyle/>
          <a:p>
            <a:pPr algn="ctr"/>
            <a:r>
              <a:rPr lang="fr-FR" sz="4800" b="1" dirty="0">
                <a:solidFill>
                  <a:srgbClr val="800000"/>
                </a:solidFill>
              </a:rPr>
              <a:t>CONCLUSION</a:t>
            </a:r>
          </a:p>
        </p:txBody>
      </p:sp>
      <p:sp>
        <p:nvSpPr>
          <p:cNvPr id="3" name="Espace réservé du contenu 2">
            <a:extLst>
              <a:ext uri="{FF2B5EF4-FFF2-40B4-BE49-F238E27FC236}">
                <a16:creationId xmlns:a16="http://schemas.microsoft.com/office/drawing/2014/main" id="{C6DBEFE0-3F4A-4783-80E9-1027DD2D99C6}"/>
              </a:ext>
            </a:extLst>
          </p:cNvPr>
          <p:cNvSpPr>
            <a:spLocks noGrp="1"/>
          </p:cNvSpPr>
          <p:nvPr>
            <p:ph idx="1"/>
          </p:nvPr>
        </p:nvSpPr>
        <p:spPr>
          <a:xfrm>
            <a:off x="1655842" y="1372417"/>
            <a:ext cx="9271768" cy="5006380"/>
          </a:xfrm>
        </p:spPr>
        <p:txBody>
          <a:bodyPr>
            <a:normAutofit fontScale="47500" lnSpcReduction="20000"/>
          </a:bodyPr>
          <a:lstStyle/>
          <a:p>
            <a:endParaRPr lang="fr-FR" dirty="0"/>
          </a:p>
          <a:p>
            <a:pPr marL="0" indent="0" algn="just">
              <a:buNone/>
            </a:pPr>
            <a:r>
              <a:rPr lang="fr-FR" sz="4400" dirty="0"/>
              <a:t>Les langues africaines sont dans une situation privilégiée parce qu’elles sont au centre du progrès technologique. Elles peuvent bénéficier de cet avantage pour rallier ancien et nouveau, vieux et moderne. L’introduction des langues vernaculaires dans le système éducatif peut assurer leur survie, si elle est basée sur des méthodes et des principes bien développés, si elle implique dans les méthodes d’apprentissage les réalités linguistiques et culturelles du Gabon. </a:t>
            </a:r>
          </a:p>
          <a:p>
            <a:pPr marL="0" indent="0" algn="just">
              <a:buNone/>
            </a:pPr>
            <a:r>
              <a:rPr lang="fr-FR" sz="4400" dirty="0"/>
              <a:t>La présente contribution s’est érigée en plaidoyer en faveur de l’utilisation du dictionnaire numérique comme outil d’aide à l’enseignement/apprentissage des langues Gabonaises. L’aperçu de la situation de ces langues dans le système éducatif a permis d’en analyser le processus d’enseignement et de dévoiler les avantages liés à l’utilisation de ce type de dictionnaire. </a:t>
            </a:r>
          </a:p>
          <a:p>
            <a:pPr marL="0" indent="0" algn="just">
              <a:buNone/>
            </a:pPr>
            <a:r>
              <a:rPr lang="fr-FR" sz="4400" dirty="0"/>
              <a:t>Aujourd’hui, la lexicographie numérique s’impose d’elle-même. C’est en ligne que se renouvellent les pratiques de production, d’archivage, de diffusion et de consultation. Il serait bénéfique pour chercheurs travaillant sur les langues du Gabon d’y avoir recours </a:t>
            </a:r>
          </a:p>
          <a:p>
            <a:pPr marL="0" indent="0">
              <a:buNone/>
            </a:pPr>
            <a:endParaRPr lang="fr-FR" dirty="0"/>
          </a:p>
        </p:txBody>
      </p:sp>
    </p:spTree>
    <p:extLst>
      <p:ext uri="{BB962C8B-B14F-4D97-AF65-F5344CB8AC3E}">
        <p14:creationId xmlns:p14="http://schemas.microsoft.com/office/powerpoint/2010/main" val="117998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1ADA1A-6F91-4D9C-8522-5155BB7D510F}"/>
              </a:ext>
            </a:extLst>
          </p:cNvPr>
          <p:cNvSpPr>
            <a:spLocks noGrp="1"/>
          </p:cNvSpPr>
          <p:nvPr>
            <p:ph type="title"/>
          </p:nvPr>
        </p:nvSpPr>
        <p:spPr>
          <a:xfrm>
            <a:off x="1775506" y="2217383"/>
            <a:ext cx="8911687" cy="3241308"/>
          </a:xfrm>
        </p:spPr>
        <p:txBody>
          <a:bodyPr>
            <a:normAutofit/>
          </a:bodyPr>
          <a:lstStyle/>
          <a:p>
            <a:pPr algn="ctr"/>
            <a:r>
              <a:rPr lang="fr-FR" sz="4800" b="1" dirty="0">
                <a:solidFill>
                  <a:srgbClr val="800000"/>
                </a:solidFill>
              </a:rPr>
              <a:t>DIBOTI</a:t>
            </a:r>
            <a:br>
              <a:rPr lang="fr-FR" sz="4800" b="1" dirty="0">
                <a:solidFill>
                  <a:srgbClr val="800000"/>
                </a:solidFill>
              </a:rPr>
            </a:br>
            <a:r>
              <a:rPr lang="fr-FR" sz="4800" b="1" dirty="0">
                <a:solidFill>
                  <a:srgbClr val="800000"/>
                </a:solidFill>
              </a:rPr>
              <a:t>LEVELEWE</a:t>
            </a:r>
            <a:br>
              <a:rPr lang="fr-FR" sz="4800" b="1" dirty="0">
                <a:solidFill>
                  <a:srgbClr val="800000"/>
                </a:solidFill>
              </a:rPr>
            </a:br>
            <a:r>
              <a:rPr lang="fr-FR" sz="4800" b="1" dirty="0">
                <a:solidFill>
                  <a:srgbClr val="800000"/>
                </a:solidFill>
              </a:rPr>
              <a:t>MERCI</a:t>
            </a:r>
            <a:br>
              <a:rPr lang="fr-FR" sz="4800" b="1" dirty="0">
                <a:solidFill>
                  <a:srgbClr val="800000"/>
                </a:solidFill>
              </a:rPr>
            </a:br>
            <a:r>
              <a:rPr lang="fr-FR" sz="4800" b="1" dirty="0">
                <a:solidFill>
                  <a:srgbClr val="800000"/>
                </a:solidFill>
              </a:rPr>
              <a:t>THANK YOU</a:t>
            </a:r>
          </a:p>
        </p:txBody>
      </p:sp>
    </p:spTree>
    <p:extLst>
      <p:ext uri="{BB962C8B-B14F-4D97-AF65-F5344CB8AC3E}">
        <p14:creationId xmlns:p14="http://schemas.microsoft.com/office/powerpoint/2010/main" val="281464212"/>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1525</TotalTime>
  <Words>1604</Words>
  <Application>Microsoft Office PowerPoint</Application>
  <PresentationFormat>Grand écran</PresentationFormat>
  <Paragraphs>52</Paragraphs>
  <Slides>11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11</vt:i4>
      </vt:variant>
    </vt:vector>
  </HeadingPairs>
  <TitlesOfParts>
    <vt:vector size="15" baseType="lpstr">
      <vt:lpstr>Arial</vt:lpstr>
      <vt:lpstr>Century Gothic</vt:lpstr>
      <vt:lpstr>Wingdings 3</vt:lpstr>
      <vt:lpstr>Brin</vt:lpstr>
      <vt:lpstr>Dictionnaire numérique et enseignement des langues Gabonaises</vt:lpstr>
      <vt:lpstr>PLAN</vt:lpstr>
      <vt:lpstr>Introduction</vt:lpstr>
      <vt:lpstr>La situation des langues gabonaises dans le système éducatif</vt:lpstr>
      <vt:lpstr>Le processus d’enseignement </vt:lpstr>
      <vt:lpstr>Présentation PowerPoint</vt:lpstr>
      <vt:lpstr>Le dictionnaire dans l’enseignement/apprentissage des langues</vt:lpstr>
      <vt:lpstr>Le dictionnaire numérique, un atout pour l’enseignement des langues gabonaises</vt:lpstr>
      <vt:lpstr>Présentation PowerPoint</vt:lpstr>
      <vt:lpstr>CONCLUSION</vt:lpstr>
      <vt:lpstr>DIBOTI LEVELEWE MERCI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Contribution of Lexicography towards Minority Language Resources in Gabon</dc:title>
  <dc:creator>HP</dc:creator>
  <cp:lastModifiedBy>Noël</cp:lastModifiedBy>
  <cp:revision>56</cp:revision>
  <dcterms:created xsi:type="dcterms:W3CDTF">2024-06-04T08:44:34Z</dcterms:created>
  <dcterms:modified xsi:type="dcterms:W3CDTF">2025-02-02T12:55:04Z</dcterms:modified>
</cp:coreProperties>
</file>